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62" r:id="rId2"/>
    <p:sldId id="315" r:id="rId3"/>
    <p:sldId id="265" r:id="rId4"/>
    <p:sldId id="270" r:id="rId5"/>
    <p:sldId id="261" r:id="rId6"/>
    <p:sldId id="283" r:id="rId7"/>
    <p:sldId id="284" r:id="rId8"/>
    <p:sldId id="285" r:id="rId9"/>
    <p:sldId id="312" r:id="rId10"/>
    <p:sldId id="276" r:id="rId11"/>
    <p:sldId id="288" r:id="rId12"/>
    <p:sldId id="286" r:id="rId13"/>
    <p:sldId id="307" r:id="rId14"/>
    <p:sldId id="289" r:id="rId15"/>
    <p:sldId id="308" r:id="rId16"/>
    <p:sldId id="309" r:id="rId17"/>
    <p:sldId id="306" r:id="rId18"/>
    <p:sldId id="321" r:id="rId19"/>
    <p:sldId id="320" r:id="rId20"/>
    <p:sldId id="279" r:id="rId21"/>
    <p:sldId id="280" r:id="rId22"/>
    <p:sldId id="281" r:id="rId23"/>
    <p:sldId id="282" r:id="rId24"/>
    <p:sldId id="318" r:id="rId25"/>
    <p:sldId id="329" r:id="rId26"/>
    <p:sldId id="330" r:id="rId27"/>
    <p:sldId id="332" r:id="rId28"/>
    <p:sldId id="331" r:id="rId29"/>
    <p:sldId id="333" r:id="rId30"/>
    <p:sldId id="335" r:id="rId31"/>
    <p:sldId id="322" r:id="rId32"/>
    <p:sldId id="325" r:id="rId33"/>
    <p:sldId id="323" r:id="rId34"/>
    <p:sldId id="324" r:id="rId35"/>
    <p:sldId id="326" r:id="rId36"/>
    <p:sldId id="327" r:id="rId37"/>
    <p:sldId id="328" r:id="rId38"/>
    <p:sldId id="357" r:id="rId39"/>
    <p:sldId id="305" r:id="rId40"/>
    <p:sldId id="336" r:id="rId41"/>
    <p:sldId id="345" r:id="rId42"/>
    <p:sldId id="347" r:id="rId43"/>
    <p:sldId id="346" r:id="rId44"/>
    <p:sldId id="340" r:id="rId45"/>
    <p:sldId id="349" r:id="rId46"/>
    <p:sldId id="344" r:id="rId47"/>
    <p:sldId id="343" r:id="rId48"/>
    <p:sldId id="359" r:id="rId49"/>
    <p:sldId id="350" r:id="rId50"/>
    <p:sldId id="358" r:id="rId51"/>
    <p:sldId id="338" r:id="rId52"/>
    <p:sldId id="348" r:id="rId53"/>
    <p:sldId id="337" r:id="rId54"/>
    <p:sldId id="360" r:id="rId55"/>
    <p:sldId id="351" r:id="rId56"/>
    <p:sldId id="352" r:id="rId57"/>
    <p:sldId id="353" r:id="rId58"/>
    <p:sldId id="354" r:id="rId59"/>
    <p:sldId id="310" r:id="rId60"/>
    <p:sldId id="355" r:id="rId61"/>
    <p:sldId id="313" r:id="rId62"/>
    <p:sldId id="314" r:id="rId63"/>
    <p:sldId id="356" r:id="rId64"/>
    <p:sldId id="311" r:id="rId65"/>
    <p:sldId id="302" r:id="rId66"/>
    <p:sldId id="304" r:id="rId67"/>
    <p:sldId id="31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A8CDED"/>
    <a:srgbClr val="F38EFF"/>
    <a:srgbClr val="E26A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9"/>
    <p:restoredTop sz="94480"/>
  </p:normalViewPr>
  <p:slideViewPr>
    <p:cSldViewPr snapToGrid="0" snapToObjects="1">
      <p:cViewPr varScale="1">
        <p:scale>
          <a:sx n="101" d="100"/>
          <a:sy n="101" d="100"/>
        </p:scale>
        <p:origin x="10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79AE4-0442-B243-8A44-38446E9C7DF2}" type="datetimeFigureOut">
              <a:rPr lang="en-US" smtClean="0"/>
              <a:t>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E2E57-2553-7241-9765-6EDB62D70D40}" type="slidenum">
              <a:rPr lang="en-US" smtClean="0"/>
              <a:t>‹#›</a:t>
            </a:fld>
            <a:endParaRPr lang="en-US"/>
          </a:p>
        </p:txBody>
      </p:sp>
    </p:spTree>
    <p:extLst>
      <p:ext uri="{BB962C8B-B14F-4D97-AF65-F5344CB8AC3E}">
        <p14:creationId xmlns:p14="http://schemas.microsoft.com/office/powerpoint/2010/main" val="760366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Glucose oxidase is a small, stable enzyme that oxidizes glucose into </a:t>
            </a:r>
            <a:r>
              <a:rPr lang="en-GB" sz="1200" b="0" i="0" kern="1200" dirty="0" err="1">
                <a:solidFill>
                  <a:schemeClr val="tx1"/>
                </a:solidFill>
                <a:effectLst/>
                <a:latin typeface="+mn-lt"/>
                <a:ea typeface="+mn-ea"/>
                <a:cs typeface="+mn-cs"/>
              </a:rPr>
              <a:t>glucolactone</a:t>
            </a:r>
            <a:r>
              <a:rPr lang="en-GB" sz="1200" b="0" i="0" kern="1200" dirty="0">
                <a:solidFill>
                  <a:schemeClr val="tx1"/>
                </a:solidFill>
                <a:effectLst/>
                <a:latin typeface="+mn-lt"/>
                <a:ea typeface="+mn-ea"/>
                <a:cs typeface="+mn-cs"/>
              </a:rPr>
              <a:t>, converting oxygen into hydrogen peroxide in the process. Its normal biological function appears to be </a:t>
            </a:r>
            <a:r>
              <a:rPr lang="en-GB" sz="1200" b="0" i="0" kern="1200" dirty="0" err="1">
                <a:solidFill>
                  <a:schemeClr val="tx1"/>
                </a:solidFill>
                <a:effectLst/>
                <a:latin typeface="+mn-lt"/>
                <a:ea typeface="+mn-ea"/>
                <a:cs typeface="+mn-cs"/>
              </a:rPr>
              <a:t>centered</a:t>
            </a:r>
            <a:r>
              <a:rPr lang="en-GB" sz="1200" b="0" i="0" kern="1200" dirty="0">
                <a:solidFill>
                  <a:schemeClr val="tx1"/>
                </a:solidFill>
                <a:effectLst/>
                <a:latin typeface="+mn-lt"/>
                <a:ea typeface="+mn-ea"/>
                <a:cs typeface="+mn-cs"/>
              </a:rPr>
              <a:t> on the peroxide that is formed: hydrogen peroxide is a toxic compound that can be used to kill bacteria. For instance, glucose oxidase is found on the surface of fungi, where it helps protect against bacterial infection, and it is also found in honey, where it acts as a natural preservative.</a:t>
            </a:r>
            <a:endParaRPr lang="en-US" dirty="0"/>
          </a:p>
        </p:txBody>
      </p:sp>
      <p:sp>
        <p:nvSpPr>
          <p:cNvPr id="4" name="Slide Number Placeholder 3"/>
          <p:cNvSpPr>
            <a:spLocks noGrp="1"/>
          </p:cNvSpPr>
          <p:nvPr>
            <p:ph type="sldNum" sz="quarter" idx="5"/>
          </p:nvPr>
        </p:nvSpPr>
        <p:spPr/>
        <p:txBody>
          <a:bodyPr/>
          <a:lstStyle/>
          <a:p>
            <a:fld id="{295B6DE4-517E-2243-A021-DE7EB3D5D364}" type="slidenum">
              <a:rPr lang="en-US" smtClean="0"/>
              <a:t>56</a:t>
            </a:fld>
            <a:endParaRPr lang="en-US"/>
          </a:p>
        </p:txBody>
      </p:sp>
    </p:spTree>
    <p:extLst>
      <p:ext uri="{BB962C8B-B14F-4D97-AF65-F5344CB8AC3E}">
        <p14:creationId xmlns:p14="http://schemas.microsoft.com/office/powerpoint/2010/main" val="2127987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AADB086-744B-914D-98DB-920C1034FBAF}" type="slidenum">
              <a:rPr lang="en-GB" smtClean="0">
                <a:solidFill>
                  <a:srgbClr val="000000"/>
                </a:solidFill>
              </a:rPr>
              <a:pPr>
                <a:defRPr/>
              </a:pPr>
              <a:t>65</a:t>
            </a:fld>
            <a:endParaRPr lang="en-GB">
              <a:solidFill>
                <a:srgbClr val="000000"/>
              </a:solidFill>
            </a:endParaRPr>
          </a:p>
        </p:txBody>
      </p:sp>
    </p:spTree>
    <p:extLst>
      <p:ext uri="{BB962C8B-B14F-4D97-AF65-F5344CB8AC3E}">
        <p14:creationId xmlns:p14="http://schemas.microsoft.com/office/powerpoint/2010/main" val="707366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AADB086-744B-914D-98DB-920C1034FBAF}" type="slidenum">
              <a:rPr lang="en-GB" smtClean="0">
                <a:solidFill>
                  <a:srgbClr val="000000"/>
                </a:solidFill>
              </a:rPr>
              <a:pPr>
                <a:defRPr/>
              </a:pPr>
              <a:t>57</a:t>
            </a:fld>
            <a:endParaRPr lang="en-GB">
              <a:solidFill>
                <a:srgbClr val="000000"/>
              </a:solidFill>
            </a:endParaRPr>
          </a:p>
        </p:txBody>
      </p:sp>
    </p:spTree>
    <p:extLst>
      <p:ext uri="{BB962C8B-B14F-4D97-AF65-F5344CB8AC3E}">
        <p14:creationId xmlns:p14="http://schemas.microsoft.com/office/powerpoint/2010/main" val="4143156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AADB086-744B-914D-98DB-920C1034FBAF}" type="slidenum">
              <a:rPr lang="en-GB" smtClean="0">
                <a:solidFill>
                  <a:srgbClr val="000000"/>
                </a:solidFill>
              </a:rPr>
              <a:pPr>
                <a:defRPr/>
              </a:pPr>
              <a:t>58</a:t>
            </a:fld>
            <a:endParaRPr lang="en-GB">
              <a:solidFill>
                <a:srgbClr val="000000"/>
              </a:solidFill>
            </a:endParaRPr>
          </a:p>
        </p:txBody>
      </p:sp>
    </p:spTree>
    <p:extLst>
      <p:ext uri="{BB962C8B-B14F-4D97-AF65-F5344CB8AC3E}">
        <p14:creationId xmlns:p14="http://schemas.microsoft.com/office/powerpoint/2010/main" val="4189444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AADB086-744B-914D-98DB-920C1034FBAF}" type="slidenum">
              <a:rPr lang="en-GB" smtClean="0">
                <a:solidFill>
                  <a:srgbClr val="000000"/>
                </a:solidFill>
              </a:rPr>
              <a:pPr>
                <a:defRPr/>
              </a:pPr>
              <a:t>59</a:t>
            </a:fld>
            <a:endParaRPr lang="en-GB">
              <a:solidFill>
                <a:srgbClr val="000000"/>
              </a:solidFill>
            </a:endParaRPr>
          </a:p>
        </p:txBody>
      </p:sp>
    </p:spTree>
    <p:extLst>
      <p:ext uri="{BB962C8B-B14F-4D97-AF65-F5344CB8AC3E}">
        <p14:creationId xmlns:p14="http://schemas.microsoft.com/office/powerpoint/2010/main" val="1791578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u="sng" dirty="0"/>
          </a:p>
        </p:txBody>
      </p:sp>
      <p:sp>
        <p:nvSpPr>
          <p:cNvPr id="4" name="Slide Number Placeholder 3"/>
          <p:cNvSpPr>
            <a:spLocks noGrp="1"/>
          </p:cNvSpPr>
          <p:nvPr>
            <p:ph type="sldNum" sz="quarter" idx="10"/>
          </p:nvPr>
        </p:nvSpPr>
        <p:spPr/>
        <p:txBody>
          <a:bodyPr/>
          <a:lstStyle/>
          <a:p>
            <a:pPr>
              <a:defRPr/>
            </a:pPr>
            <a:fld id="{CAADB086-744B-914D-98DB-920C1034FBAF}" type="slidenum">
              <a:rPr lang="en-GB" smtClean="0">
                <a:solidFill>
                  <a:srgbClr val="000000"/>
                </a:solidFill>
              </a:rPr>
              <a:pPr>
                <a:defRPr/>
              </a:pPr>
              <a:t>60</a:t>
            </a:fld>
            <a:endParaRPr lang="en-GB">
              <a:solidFill>
                <a:srgbClr val="000000"/>
              </a:solidFill>
            </a:endParaRPr>
          </a:p>
        </p:txBody>
      </p:sp>
    </p:spTree>
    <p:extLst>
      <p:ext uri="{BB962C8B-B14F-4D97-AF65-F5344CB8AC3E}">
        <p14:creationId xmlns:p14="http://schemas.microsoft.com/office/powerpoint/2010/main" val="86980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AADB086-744B-914D-98DB-920C1034FBAF}" type="slidenum">
              <a:rPr lang="en-GB" smtClean="0">
                <a:solidFill>
                  <a:srgbClr val="000000"/>
                </a:solidFill>
              </a:rPr>
              <a:pPr>
                <a:defRPr/>
              </a:pPr>
              <a:t>61</a:t>
            </a:fld>
            <a:endParaRPr lang="en-GB">
              <a:solidFill>
                <a:srgbClr val="000000"/>
              </a:solidFill>
            </a:endParaRPr>
          </a:p>
        </p:txBody>
      </p:sp>
    </p:spTree>
    <p:extLst>
      <p:ext uri="{BB962C8B-B14F-4D97-AF65-F5344CB8AC3E}">
        <p14:creationId xmlns:p14="http://schemas.microsoft.com/office/powerpoint/2010/main" val="1078602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AADB086-744B-914D-98DB-920C1034FBAF}" type="slidenum">
              <a:rPr lang="en-GB" smtClean="0">
                <a:solidFill>
                  <a:srgbClr val="000000"/>
                </a:solidFill>
              </a:rPr>
              <a:pPr>
                <a:defRPr/>
              </a:pPr>
              <a:t>62</a:t>
            </a:fld>
            <a:endParaRPr lang="en-GB">
              <a:solidFill>
                <a:srgbClr val="000000"/>
              </a:solidFill>
            </a:endParaRPr>
          </a:p>
        </p:txBody>
      </p:sp>
    </p:spTree>
    <p:extLst>
      <p:ext uri="{BB962C8B-B14F-4D97-AF65-F5344CB8AC3E}">
        <p14:creationId xmlns:p14="http://schemas.microsoft.com/office/powerpoint/2010/main" val="307768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Process: glucose is </a:t>
            </a:r>
            <a:r>
              <a:rPr lang="en-US" dirty="0" err="1"/>
              <a:t>oxidised</a:t>
            </a:r>
            <a:r>
              <a:rPr lang="en-US" dirty="0"/>
              <a:t> (loses2 e-).</a:t>
            </a:r>
            <a:r>
              <a:rPr lang="en-US" baseline="0" dirty="0"/>
              <a:t> FAD acts as the initial e- acceptor and is hence reduced to FADH2 (it takes up 2 H+ to maintain charge neutrality).  The mediator (in its </a:t>
            </a:r>
            <a:r>
              <a:rPr lang="en-US" baseline="0" dirty="0" err="1"/>
              <a:t>oxidised</a:t>
            </a:r>
            <a:r>
              <a:rPr lang="en-US" baseline="0" dirty="0"/>
              <a:t> form) then takes up the 2 e- (and is thereby reduced) and hence </a:t>
            </a:r>
            <a:r>
              <a:rPr lang="en-US" baseline="0" dirty="0" err="1"/>
              <a:t>oxidises</a:t>
            </a:r>
            <a:r>
              <a:rPr lang="en-US" baseline="0" dirty="0"/>
              <a:t> FADH2 back to FAD (2 H+ come off as well).  The mediator (in its reduced form) then gives up the two e- to the electrode (and is thereby </a:t>
            </a:r>
            <a:r>
              <a:rPr lang="en-US" baseline="0" dirty="0" err="1"/>
              <a:t>oxidised</a:t>
            </a:r>
            <a:r>
              <a:rPr lang="en-US" baseline="0" dirty="0"/>
              <a:t> back to its </a:t>
            </a:r>
            <a:r>
              <a:rPr lang="en-US" baseline="0" dirty="0" err="1"/>
              <a:t>oxidised</a:t>
            </a:r>
            <a:r>
              <a:rPr lang="en-US" baseline="0" dirty="0"/>
              <a:t> form, ready to perform another shuttle reaction).  </a:t>
            </a:r>
          </a:p>
          <a:p>
            <a:r>
              <a:rPr lang="en-US" b="1" u="sng" baseline="0" dirty="0"/>
              <a:t>Therefore, each oxidation of glucose eventually leads to two e- going into the working electrode.</a:t>
            </a:r>
            <a:endParaRPr lang="en-US" b="1" u="sng" dirty="0"/>
          </a:p>
        </p:txBody>
      </p:sp>
      <p:sp>
        <p:nvSpPr>
          <p:cNvPr id="4" name="Slide Number Placeholder 3"/>
          <p:cNvSpPr>
            <a:spLocks noGrp="1"/>
          </p:cNvSpPr>
          <p:nvPr>
            <p:ph type="sldNum" sz="quarter" idx="10"/>
          </p:nvPr>
        </p:nvSpPr>
        <p:spPr/>
        <p:txBody>
          <a:bodyPr/>
          <a:lstStyle/>
          <a:p>
            <a:pPr>
              <a:defRPr/>
            </a:pPr>
            <a:fld id="{CAADB086-744B-914D-98DB-920C1034FBAF}" type="slidenum">
              <a:rPr lang="en-GB" smtClean="0">
                <a:solidFill>
                  <a:srgbClr val="000000"/>
                </a:solidFill>
              </a:rPr>
              <a:pPr>
                <a:defRPr/>
              </a:pPr>
              <a:t>63</a:t>
            </a:fld>
            <a:endParaRPr lang="en-GB">
              <a:solidFill>
                <a:srgbClr val="000000"/>
              </a:solidFill>
            </a:endParaRPr>
          </a:p>
        </p:txBody>
      </p:sp>
    </p:spTree>
    <p:extLst>
      <p:ext uri="{BB962C8B-B14F-4D97-AF65-F5344CB8AC3E}">
        <p14:creationId xmlns:p14="http://schemas.microsoft.com/office/powerpoint/2010/main" val="2587573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Process: glucose is </a:t>
            </a:r>
            <a:r>
              <a:rPr lang="en-US" dirty="0" err="1"/>
              <a:t>oxidised</a:t>
            </a:r>
            <a:r>
              <a:rPr lang="en-US" dirty="0"/>
              <a:t> (loses2 e-).</a:t>
            </a:r>
            <a:r>
              <a:rPr lang="en-US" baseline="0" dirty="0"/>
              <a:t> FAD acts as the initial e- acceptor and is hence reduced to FADH2 (it takes up 2 H+ to maintain charge neutrality).  The mediator (in its </a:t>
            </a:r>
            <a:r>
              <a:rPr lang="en-US" baseline="0" dirty="0" err="1"/>
              <a:t>oxidised</a:t>
            </a:r>
            <a:r>
              <a:rPr lang="en-US" baseline="0" dirty="0"/>
              <a:t> form) then takes up the 2 e- (and is thereby reduced) and hence </a:t>
            </a:r>
            <a:r>
              <a:rPr lang="en-US" baseline="0" dirty="0" err="1"/>
              <a:t>oxidises</a:t>
            </a:r>
            <a:r>
              <a:rPr lang="en-US" baseline="0" dirty="0"/>
              <a:t> FADH2 back to FAD (2 H+ come off as well).  The mediator (in its reduced form) then gives up the two e- to the electrode (and is thereby </a:t>
            </a:r>
            <a:r>
              <a:rPr lang="en-US" baseline="0" dirty="0" err="1"/>
              <a:t>oxidised</a:t>
            </a:r>
            <a:r>
              <a:rPr lang="en-US" baseline="0" dirty="0"/>
              <a:t> back to its </a:t>
            </a:r>
            <a:r>
              <a:rPr lang="en-US" baseline="0" dirty="0" err="1"/>
              <a:t>oxidised</a:t>
            </a:r>
            <a:r>
              <a:rPr lang="en-US" baseline="0" dirty="0"/>
              <a:t> form, ready to perform another shuttle reaction).  </a:t>
            </a:r>
          </a:p>
          <a:p>
            <a:r>
              <a:rPr lang="en-US" b="1" u="sng" baseline="0" dirty="0"/>
              <a:t>Therefore, each oxidation of glucose eventually leads to two e- going into the working electrode.</a:t>
            </a:r>
            <a:endParaRPr lang="en-US" b="1" u="sng" dirty="0"/>
          </a:p>
        </p:txBody>
      </p:sp>
      <p:sp>
        <p:nvSpPr>
          <p:cNvPr id="4" name="Slide Number Placeholder 3"/>
          <p:cNvSpPr>
            <a:spLocks noGrp="1"/>
          </p:cNvSpPr>
          <p:nvPr>
            <p:ph type="sldNum" sz="quarter" idx="10"/>
          </p:nvPr>
        </p:nvSpPr>
        <p:spPr/>
        <p:txBody>
          <a:bodyPr/>
          <a:lstStyle/>
          <a:p>
            <a:pPr>
              <a:defRPr/>
            </a:pPr>
            <a:fld id="{CAADB086-744B-914D-98DB-920C1034FBAF}" type="slidenum">
              <a:rPr lang="en-GB" smtClean="0">
                <a:solidFill>
                  <a:srgbClr val="000000"/>
                </a:solidFill>
              </a:rPr>
              <a:pPr>
                <a:defRPr/>
              </a:pPr>
              <a:t>64</a:t>
            </a:fld>
            <a:endParaRPr lang="en-GB">
              <a:solidFill>
                <a:srgbClr val="000000"/>
              </a:solidFill>
            </a:endParaRPr>
          </a:p>
        </p:txBody>
      </p:sp>
    </p:spTree>
    <p:extLst>
      <p:ext uri="{BB962C8B-B14F-4D97-AF65-F5344CB8AC3E}">
        <p14:creationId xmlns:p14="http://schemas.microsoft.com/office/powerpoint/2010/main" val="2940630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57693C-DDEB-C844-9202-893ECA04262D}" type="datetimeFigureOut">
              <a:rPr lang="en-US" smtClean="0"/>
              <a:t>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D078C-D483-D844-9A46-EF098575B825}" type="slidenum">
              <a:rPr lang="en-US" smtClean="0"/>
              <a:t>‹#›</a:t>
            </a:fld>
            <a:endParaRPr lang="en-US"/>
          </a:p>
        </p:txBody>
      </p:sp>
    </p:spTree>
    <p:extLst>
      <p:ext uri="{BB962C8B-B14F-4D97-AF65-F5344CB8AC3E}">
        <p14:creationId xmlns:p14="http://schemas.microsoft.com/office/powerpoint/2010/main" val="1981627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57693C-DDEB-C844-9202-893ECA04262D}" type="datetimeFigureOut">
              <a:rPr lang="en-US" smtClean="0"/>
              <a:t>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D078C-D483-D844-9A46-EF098575B825}" type="slidenum">
              <a:rPr lang="en-US" smtClean="0"/>
              <a:t>‹#›</a:t>
            </a:fld>
            <a:endParaRPr lang="en-US"/>
          </a:p>
        </p:txBody>
      </p:sp>
    </p:spTree>
    <p:extLst>
      <p:ext uri="{BB962C8B-B14F-4D97-AF65-F5344CB8AC3E}">
        <p14:creationId xmlns:p14="http://schemas.microsoft.com/office/powerpoint/2010/main" val="1995552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57693C-DDEB-C844-9202-893ECA04262D}" type="datetimeFigureOut">
              <a:rPr lang="en-US" smtClean="0"/>
              <a:t>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D078C-D483-D844-9A46-EF098575B825}" type="slidenum">
              <a:rPr lang="en-US" smtClean="0"/>
              <a:t>‹#›</a:t>
            </a:fld>
            <a:endParaRPr lang="en-US"/>
          </a:p>
        </p:txBody>
      </p:sp>
    </p:spTree>
    <p:extLst>
      <p:ext uri="{BB962C8B-B14F-4D97-AF65-F5344CB8AC3E}">
        <p14:creationId xmlns:p14="http://schemas.microsoft.com/office/powerpoint/2010/main" val="2002752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57693C-DDEB-C844-9202-893ECA04262D}" type="datetimeFigureOut">
              <a:rPr lang="en-US" smtClean="0"/>
              <a:t>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D078C-D483-D844-9A46-EF098575B825}" type="slidenum">
              <a:rPr lang="en-US" smtClean="0"/>
              <a:t>‹#›</a:t>
            </a:fld>
            <a:endParaRPr lang="en-US"/>
          </a:p>
        </p:txBody>
      </p:sp>
    </p:spTree>
    <p:extLst>
      <p:ext uri="{BB962C8B-B14F-4D97-AF65-F5344CB8AC3E}">
        <p14:creationId xmlns:p14="http://schemas.microsoft.com/office/powerpoint/2010/main" val="2037179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57693C-DDEB-C844-9202-893ECA04262D}" type="datetimeFigureOut">
              <a:rPr lang="en-US" smtClean="0"/>
              <a:t>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0D078C-D483-D844-9A46-EF098575B825}" type="slidenum">
              <a:rPr lang="en-US" smtClean="0"/>
              <a:t>‹#›</a:t>
            </a:fld>
            <a:endParaRPr lang="en-US"/>
          </a:p>
        </p:txBody>
      </p:sp>
    </p:spTree>
    <p:extLst>
      <p:ext uri="{BB962C8B-B14F-4D97-AF65-F5344CB8AC3E}">
        <p14:creationId xmlns:p14="http://schemas.microsoft.com/office/powerpoint/2010/main" val="154745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57693C-DDEB-C844-9202-893ECA04262D}" type="datetimeFigureOut">
              <a:rPr lang="en-US" smtClean="0"/>
              <a:t>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0D078C-D483-D844-9A46-EF098575B825}" type="slidenum">
              <a:rPr lang="en-US" smtClean="0"/>
              <a:t>‹#›</a:t>
            </a:fld>
            <a:endParaRPr lang="en-US"/>
          </a:p>
        </p:txBody>
      </p:sp>
    </p:spTree>
    <p:extLst>
      <p:ext uri="{BB962C8B-B14F-4D97-AF65-F5344CB8AC3E}">
        <p14:creationId xmlns:p14="http://schemas.microsoft.com/office/powerpoint/2010/main" val="1975033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57693C-DDEB-C844-9202-893ECA04262D}" type="datetimeFigureOut">
              <a:rPr lang="en-US" smtClean="0"/>
              <a:t>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0D078C-D483-D844-9A46-EF098575B825}" type="slidenum">
              <a:rPr lang="en-US" smtClean="0"/>
              <a:t>‹#›</a:t>
            </a:fld>
            <a:endParaRPr lang="en-US"/>
          </a:p>
        </p:txBody>
      </p:sp>
    </p:spTree>
    <p:extLst>
      <p:ext uri="{BB962C8B-B14F-4D97-AF65-F5344CB8AC3E}">
        <p14:creationId xmlns:p14="http://schemas.microsoft.com/office/powerpoint/2010/main" val="737202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57693C-DDEB-C844-9202-893ECA04262D}" type="datetimeFigureOut">
              <a:rPr lang="en-US" smtClean="0"/>
              <a:t>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0D078C-D483-D844-9A46-EF098575B825}" type="slidenum">
              <a:rPr lang="en-US" smtClean="0"/>
              <a:t>‹#›</a:t>
            </a:fld>
            <a:endParaRPr lang="en-US"/>
          </a:p>
        </p:txBody>
      </p:sp>
    </p:spTree>
    <p:extLst>
      <p:ext uri="{BB962C8B-B14F-4D97-AF65-F5344CB8AC3E}">
        <p14:creationId xmlns:p14="http://schemas.microsoft.com/office/powerpoint/2010/main" val="1321610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7693C-DDEB-C844-9202-893ECA04262D}" type="datetimeFigureOut">
              <a:rPr lang="en-US" smtClean="0"/>
              <a:t>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0D078C-D483-D844-9A46-EF098575B825}" type="slidenum">
              <a:rPr lang="en-US" smtClean="0"/>
              <a:t>‹#›</a:t>
            </a:fld>
            <a:endParaRPr lang="en-US"/>
          </a:p>
        </p:txBody>
      </p:sp>
    </p:spTree>
    <p:extLst>
      <p:ext uri="{BB962C8B-B14F-4D97-AF65-F5344CB8AC3E}">
        <p14:creationId xmlns:p14="http://schemas.microsoft.com/office/powerpoint/2010/main" val="888884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57693C-DDEB-C844-9202-893ECA04262D}" type="datetimeFigureOut">
              <a:rPr lang="en-US" smtClean="0"/>
              <a:t>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0D078C-D483-D844-9A46-EF098575B825}" type="slidenum">
              <a:rPr lang="en-US" smtClean="0"/>
              <a:t>‹#›</a:t>
            </a:fld>
            <a:endParaRPr lang="en-US"/>
          </a:p>
        </p:txBody>
      </p:sp>
    </p:spTree>
    <p:extLst>
      <p:ext uri="{BB962C8B-B14F-4D97-AF65-F5344CB8AC3E}">
        <p14:creationId xmlns:p14="http://schemas.microsoft.com/office/powerpoint/2010/main" val="1578534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57693C-DDEB-C844-9202-893ECA04262D}" type="datetimeFigureOut">
              <a:rPr lang="en-US" smtClean="0"/>
              <a:t>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0D078C-D483-D844-9A46-EF098575B825}" type="slidenum">
              <a:rPr lang="en-US" smtClean="0"/>
              <a:t>‹#›</a:t>
            </a:fld>
            <a:endParaRPr lang="en-US"/>
          </a:p>
        </p:txBody>
      </p:sp>
    </p:spTree>
    <p:extLst>
      <p:ext uri="{BB962C8B-B14F-4D97-AF65-F5344CB8AC3E}">
        <p14:creationId xmlns:p14="http://schemas.microsoft.com/office/powerpoint/2010/main" val="415509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7693C-DDEB-C844-9202-893ECA04262D}" type="datetimeFigureOut">
              <a:rPr lang="en-US" smtClean="0"/>
              <a:t>2/7/23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D078C-D483-D844-9A46-EF098575B825}" type="slidenum">
              <a:rPr lang="en-US" smtClean="0"/>
              <a:t>‹#›</a:t>
            </a:fld>
            <a:endParaRPr lang="en-US"/>
          </a:p>
        </p:txBody>
      </p:sp>
    </p:spTree>
    <p:extLst>
      <p:ext uri="{BB962C8B-B14F-4D97-AF65-F5344CB8AC3E}">
        <p14:creationId xmlns:p14="http://schemas.microsoft.com/office/powerpoint/2010/main" val="787711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p.actis@leeds.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youtube.com/watch?v=GUb1TZvMWsw"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oleObject" Target="../embeddings/oleObject2.bin"/><Relationship Id="rId4" Type="http://schemas.openxmlformats.org/officeDocument/2006/relationships/image" Target="../media/image25.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oleObject" Target="../embeddings/oleObject4.bin"/><Relationship Id="rId4" Type="http://schemas.openxmlformats.org/officeDocument/2006/relationships/image" Target="../media/image25.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52530"/>
            <a:ext cx="12192000" cy="1569660"/>
          </a:xfrm>
          <a:prstGeom prst="rect">
            <a:avLst/>
          </a:prstGeom>
          <a:noFill/>
        </p:spPr>
        <p:txBody>
          <a:bodyPr wrap="square" rtlCol="0">
            <a:spAutoFit/>
          </a:bodyPr>
          <a:lstStyle/>
          <a:p>
            <a:pPr algn="ctr"/>
            <a:r>
              <a:rPr lang="en-US" sz="4800" dirty="0"/>
              <a:t>From DNA to proteins:</a:t>
            </a:r>
          </a:p>
          <a:p>
            <a:pPr algn="ctr"/>
            <a:r>
              <a:rPr lang="en-US" sz="4800" dirty="0"/>
              <a:t>the case study of SARS-COV-2 </a:t>
            </a:r>
          </a:p>
        </p:txBody>
      </p:sp>
      <p:sp>
        <p:nvSpPr>
          <p:cNvPr id="8" name="TextBox 7"/>
          <p:cNvSpPr txBox="1"/>
          <p:nvPr/>
        </p:nvSpPr>
        <p:spPr>
          <a:xfrm>
            <a:off x="170198" y="5613257"/>
            <a:ext cx="11614068" cy="707886"/>
          </a:xfrm>
          <a:prstGeom prst="rect">
            <a:avLst/>
          </a:prstGeom>
          <a:noFill/>
        </p:spPr>
        <p:txBody>
          <a:bodyPr wrap="square" rtlCol="0">
            <a:spAutoFit/>
          </a:bodyPr>
          <a:lstStyle/>
          <a:p>
            <a:r>
              <a:rPr lang="en-US" sz="4000" dirty="0"/>
              <a:t>Dr Paolo Actis, </a:t>
            </a:r>
            <a:r>
              <a:rPr lang="en-US" sz="4000" dirty="0">
                <a:hlinkClick r:id="rId2"/>
              </a:rPr>
              <a:t>p.actis@leeds.ac.uk</a:t>
            </a:r>
            <a:r>
              <a:rPr lang="en-US" sz="4000" dirty="0"/>
              <a:t> </a:t>
            </a:r>
          </a:p>
        </p:txBody>
      </p:sp>
    </p:spTree>
    <p:extLst>
      <p:ext uri="{BB962C8B-B14F-4D97-AF65-F5344CB8AC3E}">
        <p14:creationId xmlns:p14="http://schemas.microsoft.com/office/powerpoint/2010/main" val="1320054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359" y="333775"/>
            <a:ext cx="4682629" cy="830997"/>
          </a:xfrm>
          <a:prstGeom prst="rect">
            <a:avLst/>
          </a:prstGeom>
          <a:noFill/>
        </p:spPr>
        <p:txBody>
          <a:bodyPr wrap="none" rtlCol="0">
            <a:spAutoFit/>
          </a:bodyPr>
          <a:lstStyle/>
          <a:p>
            <a:r>
              <a:rPr lang="en-US" sz="4800" dirty="0"/>
              <a:t>Lateral Flow assay</a:t>
            </a:r>
          </a:p>
        </p:txBody>
      </p:sp>
      <p:sp>
        <p:nvSpPr>
          <p:cNvPr id="3" name="TextBox 2"/>
          <p:cNvSpPr txBox="1"/>
          <p:nvPr/>
        </p:nvSpPr>
        <p:spPr>
          <a:xfrm>
            <a:off x="258934" y="2348641"/>
            <a:ext cx="10373802" cy="1569660"/>
          </a:xfrm>
          <a:prstGeom prst="rect">
            <a:avLst/>
          </a:prstGeom>
          <a:noFill/>
        </p:spPr>
        <p:txBody>
          <a:bodyPr wrap="none" rtlCol="0">
            <a:spAutoFit/>
          </a:bodyPr>
          <a:lstStyle/>
          <a:p>
            <a:r>
              <a:rPr lang="en-US" sz="3200" dirty="0"/>
              <a:t>No need for specialized equipment and answer in 30 minutes</a:t>
            </a:r>
          </a:p>
          <a:p>
            <a:endParaRPr lang="en-US" sz="3200" dirty="0"/>
          </a:p>
          <a:p>
            <a:r>
              <a:rPr lang="en-US" sz="3200" dirty="0"/>
              <a:t>Qualitative (Yes or No answer)</a:t>
            </a:r>
          </a:p>
        </p:txBody>
      </p:sp>
    </p:spTree>
    <p:extLst>
      <p:ext uri="{BB962C8B-B14F-4D97-AF65-F5344CB8AC3E}">
        <p14:creationId xmlns:p14="http://schemas.microsoft.com/office/powerpoint/2010/main" val="2119905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359" y="333775"/>
            <a:ext cx="4682629" cy="830997"/>
          </a:xfrm>
          <a:prstGeom prst="rect">
            <a:avLst/>
          </a:prstGeom>
          <a:noFill/>
        </p:spPr>
        <p:txBody>
          <a:bodyPr wrap="none" rtlCol="0">
            <a:spAutoFit/>
          </a:bodyPr>
          <a:lstStyle/>
          <a:p>
            <a:r>
              <a:rPr lang="en-US" sz="4800" dirty="0"/>
              <a:t>Lateral Flow assay</a:t>
            </a:r>
          </a:p>
        </p:txBody>
      </p:sp>
      <p:sp>
        <p:nvSpPr>
          <p:cNvPr id="11" name="Teardrop 10"/>
          <p:cNvSpPr/>
          <p:nvPr/>
        </p:nvSpPr>
        <p:spPr>
          <a:xfrm rot="19006692">
            <a:off x="435259" y="2319289"/>
            <a:ext cx="1237635" cy="1300106"/>
          </a:xfrm>
          <a:prstGeom prst="teardrop">
            <a:avLst>
              <a:gd name="adj" fmla="val 18277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9C8005C-0A52-0A4A-B0D7-9A181868E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354" y="2503118"/>
            <a:ext cx="287472" cy="716452"/>
          </a:xfrm>
          <a:prstGeom prst="rect">
            <a:avLst/>
          </a:prstGeom>
        </p:spPr>
      </p:pic>
      <p:pic>
        <p:nvPicPr>
          <p:cNvPr id="9" name="Picture 8">
            <a:extLst>
              <a:ext uri="{FF2B5EF4-FFF2-40B4-BE49-F238E27FC236}">
                <a16:creationId xmlns:a16="http://schemas.microsoft.com/office/drawing/2014/main" id="{6CC040B3-6182-9A41-AFB6-F6F259596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660" y="2611116"/>
            <a:ext cx="287472" cy="716452"/>
          </a:xfrm>
          <a:prstGeom prst="rect">
            <a:avLst/>
          </a:prstGeom>
        </p:spPr>
      </p:pic>
    </p:spTree>
    <p:extLst>
      <p:ext uri="{BB962C8B-B14F-4D97-AF65-F5344CB8AC3E}">
        <p14:creationId xmlns:p14="http://schemas.microsoft.com/office/powerpoint/2010/main" val="23333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7359" y="333775"/>
            <a:ext cx="4682629" cy="830997"/>
          </a:xfrm>
          <a:prstGeom prst="rect">
            <a:avLst/>
          </a:prstGeom>
          <a:noFill/>
        </p:spPr>
        <p:txBody>
          <a:bodyPr wrap="none" rtlCol="0">
            <a:spAutoFit/>
          </a:bodyPr>
          <a:lstStyle/>
          <a:p>
            <a:r>
              <a:rPr lang="en-US" sz="4800" dirty="0"/>
              <a:t>Lateral Flow assay</a:t>
            </a:r>
          </a:p>
        </p:txBody>
      </p:sp>
      <p:sp>
        <p:nvSpPr>
          <p:cNvPr id="2" name="Parallelogram 1"/>
          <p:cNvSpPr/>
          <p:nvPr/>
        </p:nvSpPr>
        <p:spPr>
          <a:xfrm>
            <a:off x="522515" y="2753346"/>
            <a:ext cx="11152414" cy="1518557"/>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p:cNvSpPr/>
          <p:nvPr/>
        </p:nvSpPr>
        <p:spPr>
          <a:xfrm>
            <a:off x="1927211" y="2756035"/>
            <a:ext cx="3274929" cy="1518557"/>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170286" y="3570268"/>
            <a:ext cx="636816" cy="7016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arallelogram 26"/>
          <p:cNvSpPr/>
          <p:nvPr/>
        </p:nvSpPr>
        <p:spPr>
          <a:xfrm>
            <a:off x="536609" y="2767726"/>
            <a:ext cx="1760875" cy="1518557"/>
          </a:xfrm>
          <a:prstGeom prst="parallelogram">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2761503">
            <a:off x="2556278" y="3082474"/>
            <a:ext cx="958589" cy="1107996"/>
          </a:xfrm>
          <a:prstGeom prst="rect">
            <a:avLst/>
          </a:prstGeom>
          <a:noFill/>
        </p:spPr>
        <p:txBody>
          <a:bodyPr wrap="square" rtlCol="0">
            <a:spAutoFit/>
          </a:bodyPr>
          <a:lstStyle/>
          <a:p>
            <a:r>
              <a:rPr lang="en-US" sz="6600" dirty="0"/>
              <a:t>Y</a:t>
            </a:r>
          </a:p>
        </p:txBody>
      </p:sp>
      <p:sp>
        <p:nvSpPr>
          <p:cNvPr id="29" name="TextBox 28"/>
          <p:cNvSpPr txBox="1"/>
          <p:nvPr/>
        </p:nvSpPr>
        <p:spPr>
          <a:xfrm rot="10800000">
            <a:off x="1824801" y="4032201"/>
            <a:ext cx="958589" cy="1107996"/>
          </a:xfrm>
          <a:prstGeom prst="rect">
            <a:avLst/>
          </a:prstGeom>
          <a:noFill/>
        </p:spPr>
        <p:txBody>
          <a:bodyPr wrap="square" rtlCol="0">
            <a:spAutoFit/>
          </a:bodyPr>
          <a:lstStyle/>
          <a:p>
            <a:r>
              <a:rPr lang="en-US" sz="6600" dirty="0"/>
              <a:t>Y</a:t>
            </a:r>
          </a:p>
        </p:txBody>
      </p:sp>
      <p:sp>
        <p:nvSpPr>
          <p:cNvPr id="30" name="TextBox 29"/>
          <p:cNvSpPr txBox="1"/>
          <p:nvPr/>
        </p:nvSpPr>
        <p:spPr>
          <a:xfrm>
            <a:off x="278416" y="5603980"/>
            <a:ext cx="4441409" cy="707886"/>
          </a:xfrm>
          <a:prstGeom prst="rect">
            <a:avLst/>
          </a:prstGeom>
          <a:noFill/>
        </p:spPr>
        <p:txBody>
          <a:bodyPr wrap="none" rtlCol="0">
            <a:spAutoFit/>
          </a:bodyPr>
          <a:lstStyle/>
          <a:p>
            <a:r>
              <a:rPr lang="en-US" sz="2000" dirty="0"/>
              <a:t>Gold nanoparticles decorated with </a:t>
            </a:r>
          </a:p>
          <a:p>
            <a:r>
              <a:rPr lang="en-US" sz="2000" dirty="0"/>
              <a:t>SARS-COV-2 antibodies dried on the strip</a:t>
            </a:r>
          </a:p>
        </p:txBody>
      </p:sp>
      <p:sp>
        <p:nvSpPr>
          <p:cNvPr id="26" name="Teardrop 25">
            <a:extLst>
              <a:ext uri="{FF2B5EF4-FFF2-40B4-BE49-F238E27FC236}">
                <a16:creationId xmlns:a16="http://schemas.microsoft.com/office/drawing/2014/main" id="{13C6FA02-A7BD-BF4C-86DF-ECB4FBE65B11}"/>
              </a:ext>
            </a:extLst>
          </p:cNvPr>
          <p:cNvSpPr/>
          <p:nvPr/>
        </p:nvSpPr>
        <p:spPr>
          <a:xfrm rot="19006692">
            <a:off x="435259" y="1481089"/>
            <a:ext cx="1237635" cy="1300106"/>
          </a:xfrm>
          <a:prstGeom prst="teardrop">
            <a:avLst>
              <a:gd name="adj" fmla="val 18277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92C3B34C-673D-6449-B5A5-BF119F025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354" y="1664918"/>
            <a:ext cx="287472" cy="716452"/>
          </a:xfrm>
          <a:prstGeom prst="rect">
            <a:avLst/>
          </a:prstGeom>
        </p:spPr>
      </p:pic>
      <p:pic>
        <p:nvPicPr>
          <p:cNvPr id="32" name="Picture 31">
            <a:extLst>
              <a:ext uri="{FF2B5EF4-FFF2-40B4-BE49-F238E27FC236}">
                <a16:creationId xmlns:a16="http://schemas.microsoft.com/office/drawing/2014/main" id="{E93B6D8B-B01B-0B44-991E-A841E69FA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660" y="1772916"/>
            <a:ext cx="287472" cy="716452"/>
          </a:xfrm>
          <a:prstGeom prst="rect">
            <a:avLst/>
          </a:prstGeom>
        </p:spPr>
      </p:pic>
      <p:sp>
        <p:nvSpPr>
          <p:cNvPr id="33" name="TextBox 32">
            <a:extLst>
              <a:ext uri="{FF2B5EF4-FFF2-40B4-BE49-F238E27FC236}">
                <a16:creationId xmlns:a16="http://schemas.microsoft.com/office/drawing/2014/main" id="{7860F69D-E1C3-9243-A42D-BE722017E388}"/>
              </a:ext>
            </a:extLst>
          </p:cNvPr>
          <p:cNvSpPr txBox="1"/>
          <p:nvPr/>
        </p:nvSpPr>
        <p:spPr>
          <a:xfrm rot="19263954">
            <a:off x="1857562" y="2738602"/>
            <a:ext cx="958589" cy="1107996"/>
          </a:xfrm>
          <a:prstGeom prst="rect">
            <a:avLst/>
          </a:prstGeom>
          <a:noFill/>
        </p:spPr>
        <p:txBody>
          <a:bodyPr wrap="square" rtlCol="0">
            <a:spAutoFit/>
          </a:bodyPr>
          <a:lstStyle/>
          <a:p>
            <a:r>
              <a:rPr lang="en-US" sz="6600" dirty="0"/>
              <a:t>Y</a:t>
            </a:r>
          </a:p>
        </p:txBody>
      </p:sp>
      <p:sp>
        <p:nvSpPr>
          <p:cNvPr id="34" name="Oval 33">
            <a:extLst>
              <a:ext uri="{FF2B5EF4-FFF2-40B4-BE49-F238E27FC236}">
                <a16:creationId xmlns:a16="http://schemas.microsoft.com/office/drawing/2014/main" id="{87604638-A7F5-8A4B-8D89-7D6C46001B4D}"/>
              </a:ext>
            </a:extLst>
          </p:cNvPr>
          <p:cNvSpPr/>
          <p:nvPr/>
        </p:nvSpPr>
        <p:spPr>
          <a:xfrm>
            <a:off x="3281615" y="2843431"/>
            <a:ext cx="636816" cy="7016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13AAB5B-1E02-E340-8B07-8139FF9D59EC}"/>
              </a:ext>
            </a:extLst>
          </p:cNvPr>
          <p:cNvSpPr txBox="1"/>
          <p:nvPr/>
        </p:nvSpPr>
        <p:spPr>
          <a:xfrm rot="2761503">
            <a:off x="3667607" y="2355637"/>
            <a:ext cx="958589" cy="1107996"/>
          </a:xfrm>
          <a:prstGeom prst="rect">
            <a:avLst/>
          </a:prstGeom>
          <a:noFill/>
        </p:spPr>
        <p:txBody>
          <a:bodyPr wrap="square" rtlCol="0">
            <a:spAutoFit/>
          </a:bodyPr>
          <a:lstStyle/>
          <a:p>
            <a:r>
              <a:rPr lang="en-US" sz="6600" dirty="0"/>
              <a:t>Y</a:t>
            </a:r>
          </a:p>
        </p:txBody>
      </p:sp>
      <p:sp>
        <p:nvSpPr>
          <p:cNvPr id="36" name="TextBox 35">
            <a:extLst>
              <a:ext uri="{FF2B5EF4-FFF2-40B4-BE49-F238E27FC236}">
                <a16:creationId xmlns:a16="http://schemas.microsoft.com/office/drawing/2014/main" id="{AFD1569B-F992-9A46-B941-4767B3991931}"/>
              </a:ext>
            </a:extLst>
          </p:cNvPr>
          <p:cNvSpPr txBox="1"/>
          <p:nvPr/>
        </p:nvSpPr>
        <p:spPr>
          <a:xfrm rot="10800000">
            <a:off x="2957533" y="3283138"/>
            <a:ext cx="958589" cy="1107996"/>
          </a:xfrm>
          <a:prstGeom prst="rect">
            <a:avLst/>
          </a:prstGeom>
          <a:noFill/>
        </p:spPr>
        <p:txBody>
          <a:bodyPr wrap="square" rtlCol="0">
            <a:spAutoFit/>
          </a:bodyPr>
          <a:lstStyle/>
          <a:p>
            <a:r>
              <a:rPr lang="en-US" sz="6600" dirty="0"/>
              <a:t>Y</a:t>
            </a:r>
          </a:p>
        </p:txBody>
      </p:sp>
      <p:sp>
        <p:nvSpPr>
          <p:cNvPr id="37" name="TextBox 36">
            <a:extLst>
              <a:ext uri="{FF2B5EF4-FFF2-40B4-BE49-F238E27FC236}">
                <a16:creationId xmlns:a16="http://schemas.microsoft.com/office/drawing/2014/main" id="{15204615-4608-4649-B5C0-F784075FE927}"/>
              </a:ext>
            </a:extLst>
          </p:cNvPr>
          <p:cNvSpPr txBox="1"/>
          <p:nvPr/>
        </p:nvSpPr>
        <p:spPr>
          <a:xfrm rot="19263954">
            <a:off x="2968891" y="2011765"/>
            <a:ext cx="958589" cy="1107996"/>
          </a:xfrm>
          <a:prstGeom prst="rect">
            <a:avLst/>
          </a:prstGeom>
          <a:noFill/>
        </p:spPr>
        <p:txBody>
          <a:bodyPr wrap="square" rtlCol="0">
            <a:spAutoFit/>
          </a:bodyPr>
          <a:lstStyle/>
          <a:p>
            <a:r>
              <a:rPr lang="en-US" sz="6600" dirty="0"/>
              <a:t>Y</a:t>
            </a:r>
          </a:p>
        </p:txBody>
      </p:sp>
      <p:cxnSp>
        <p:nvCxnSpPr>
          <p:cNvPr id="5" name="Straight Arrow Connector 4">
            <a:extLst>
              <a:ext uri="{FF2B5EF4-FFF2-40B4-BE49-F238E27FC236}">
                <a16:creationId xmlns:a16="http://schemas.microsoft.com/office/drawing/2014/main" id="{E43ACB80-16C4-1545-9CD1-6644021408F6}"/>
              </a:ext>
            </a:extLst>
          </p:cNvPr>
          <p:cNvCxnSpPr>
            <a:cxnSpLocks/>
          </p:cNvCxnSpPr>
          <p:nvPr/>
        </p:nvCxnSpPr>
        <p:spPr>
          <a:xfrm flipV="1">
            <a:off x="1381887" y="4841983"/>
            <a:ext cx="828833" cy="763419"/>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0015408-E8E2-D146-8219-4E0E42E78356}"/>
              </a:ext>
            </a:extLst>
          </p:cNvPr>
          <p:cNvCxnSpPr>
            <a:cxnSpLocks/>
          </p:cNvCxnSpPr>
          <p:nvPr/>
        </p:nvCxnSpPr>
        <p:spPr>
          <a:xfrm flipH="1" flipV="1">
            <a:off x="4719825" y="4024740"/>
            <a:ext cx="634785" cy="1470613"/>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FE2D253-9C9D-7044-A81D-1B1D97095D7F}"/>
              </a:ext>
            </a:extLst>
          </p:cNvPr>
          <p:cNvSpPr txBox="1"/>
          <p:nvPr/>
        </p:nvSpPr>
        <p:spPr>
          <a:xfrm>
            <a:off x="5037217" y="5557813"/>
            <a:ext cx="3323667" cy="707886"/>
          </a:xfrm>
          <a:prstGeom prst="rect">
            <a:avLst/>
          </a:prstGeom>
          <a:noFill/>
        </p:spPr>
        <p:txBody>
          <a:bodyPr wrap="none" rtlCol="0">
            <a:spAutoFit/>
          </a:bodyPr>
          <a:lstStyle/>
          <a:p>
            <a:r>
              <a:rPr lang="en-US" sz="2000" dirty="0"/>
              <a:t>Gold nanoparticles decorated </a:t>
            </a:r>
          </a:p>
          <a:p>
            <a:r>
              <a:rPr lang="en-US" sz="2000" dirty="0"/>
              <a:t>with control antibodies</a:t>
            </a:r>
          </a:p>
        </p:txBody>
      </p:sp>
      <p:sp>
        <p:nvSpPr>
          <p:cNvPr id="39" name="Oval 38">
            <a:extLst>
              <a:ext uri="{FF2B5EF4-FFF2-40B4-BE49-F238E27FC236}">
                <a16:creationId xmlns:a16="http://schemas.microsoft.com/office/drawing/2014/main" id="{87CAD498-7F50-B948-B166-2D9A08AB9531}"/>
              </a:ext>
            </a:extLst>
          </p:cNvPr>
          <p:cNvSpPr/>
          <p:nvPr/>
        </p:nvSpPr>
        <p:spPr>
          <a:xfrm>
            <a:off x="4374107" y="2838819"/>
            <a:ext cx="636816" cy="7016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3AFF02C-08AD-E149-8AF2-6C559D537AEF}"/>
              </a:ext>
            </a:extLst>
          </p:cNvPr>
          <p:cNvSpPr txBox="1"/>
          <p:nvPr/>
        </p:nvSpPr>
        <p:spPr>
          <a:xfrm rot="19263954">
            <a:off x="4119592" y="1971325"/>
            <a:ext cx="958589" cy="1107996"/>
          </a:xfrm>
          <a:prstGeom prst="rect">
            <a:avLst/>
          </a:prstGeom>
          <a:noFill/>
        </p:spPr>
        <p:txBody>
          <a:bodyPr wrap="square" rtlCol="0">
            <a:spAutoFit/>
          </a:bodyPr>
          <a:lstStyle/>
          <a:p>
            <a:r>
              <a:rPr lang="en-US" sz="6600" dirty="0">
                <a:solidFill>
                  <a:schemeClr val="bg1">
                    <a:lumMod val="75000"/>
                  </a:schemeClr>
                </a:solidFill>
              </a:rPr>
              <a:t>Y</a:t>
            </a:r>
          </a:p>
        </p:txBody>
      </p:sp>
      <p:sp>
        <p:nvSpPr>
          <p:cNvPr id="25" name="TextBox 24">
            <a:extLst>
              <a:ext uri="{FF2B5EF4-FFF2-40B4-BE49-F238E27FC236}">
                <a16:creationId xmlns:a16="http://schemas.microsoft.com/office/drawing/2014/main" id="{26C7AEEA-7ED6-E04D-A379-22D14A414A10}"/>
              </a:ext>
            </a:extLst>
          </p:cNvPr>
          <p:cNvSpPr txBox="1"/>
          <p:nvPr/>
        </p:nvSpPr>
        <p:spPr>
          <a:xfrm rot="2515753">
            <a:off x="4846360" y="2432732"/>
            <a:ext cx="958589" cy="1107996"/>
          </a:xfrm>
          <a:prstGeom prst="rect">
            <a:avLst/>
          </a:prstGeom>
          <a:noFill/>
        </p:spPr>
        <p:txBody>
          <a:bodyPr wrap="square" rtlCol="0">
            <a:spAutoFit/>
          </a:bodyPr>
          <a:lstStyle/>
          <a:p>
            <a:r>
              <a:rPr lang="en-US" sz="6600" dirty="0">
                <a:solidFill>
                  <a:schemeClr val="bg1">
                    <a:lumMod val="75000"/>
                  </a:schemeClr>
                </a:solidFill>
              </a:rPr>
              <a:t>Y</a:t>
            </a:r>
          </a:p>
        </p:txBody>
      </p:sp>
      <p:sp>
        <p:nvSpPr>
          <p:cNvPr id="43" name="TextBox 42">
            <a:extLst>
              <a:ext uri="{FF2B5EF4-FFF2-40B4-BE49-F238E27FC236}">
                <a16:creationId xmlns:a16="http://schemas.microsoft.com/office/drawing/2014/main" id="{76B59B21-3214-9849-BDB9-A3525D80779B}"/>
              </a:ext>
            </a:extLst>
          </p:cNvPr>
          <p:cNvSpPr txBox="1"/>
          <p:nvPr/>
        </p:nvSpPr>
        <p:spPr>
          <a:xfrm rot="10800000">
            <a:off x="4034778" y="3279436"/>
            <a:ext cx="958589" cy="1107996"/>
          </a:xfrm>
          <a:prstGeom prst="rect">
            <a:avLst/>
          </a:prstGeom>
          <a:noFill/>
        </p:spPr>
        <p:txBody>
          <a:bodyPr wrap="square" rtlCol="0">
            <a:spAutoFit/>
          </a:bodyPr>
          <a:lstStyle/>
          <a:p>
            <a:r>
              <a:rPr lang="en-US" sz="6600" dirty="0">
                <a:solidFill>
                  <a:schemeClr val="bg1">
                    <a:lumMod val="75000"/>
                  </a:schemeClr>
                </a:solidFill>
              </a:rPr>
              <a:t>Y</a:t>
            </a:r>
          </a:p>
        </p:txBody>
      </p:sp>
    </p:spTree>
    <p:extLst>
      <p:ext uri="{BB962C8B-B14F-4D97-AF65-F5344CB8AC3E}">
        <p14:creationId xmlns:p14="http://schemas.microsoft.com/office/powerpoint/2010/main" val="122993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6A600469-3F16-F047-B9F3-C73805DBAED7}"/>
              </a:ext>
            </a:extLst>
          </p:cNvPr>
          <p:cNvSpPr/>
          <p:nvPr/>
        </p:nvSpPr>
        <p:spPr>
          <a:xfrm>
            <a:off x="1932078" y="2774318"/>
            <a:ext cx="3274929" cy="1518557"/>
          </a:xfrm>
          <a:prstGeom prst="parallelogram">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587359" y="333775"/>
            <a:ext cx="4682629" cy="830997"/>
          </a:xfrm>
          <a:prstGeom prst="rect">
            <a:avLst/>
          </a:prstGeom>
          <a:noFill/>
        </p:spPr>
        <p:txBody>
          <a:bodyPr wrap="none" rtlCol="0">
            <a:spAutoFit/>
          </a:bodyPr>
          <a:lstStyle/>
          <a:p>
            <a:r>
              <a:rPr lang="en-US" sz="4800" dirty="0"/>
              <a:t>Lateral Flow assay</a:t>
            </a:r>
          </a:p>
        </p:txBody>
      </p:sp>
      <p:sp>
        <p:nvSpPr>
          <p:cNvPr id="2" name="Parallelogram 1"/>
          <p:cNvSpPr/>
          <p:nvPr/>
        </p:nvSpPr>
        <p:spPr>
          <a:xfrm>
            <a:off x="522515" y="2753346"/>
            <a:ext cx="11152414" cy="1518557"/>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p:cNvSpPr/>
          <p:nvPr/>
        </p:nvSpPr>
        <p:spPr>
          <a:xfrm>
            <a:off x="1942451" y="2740795"/>
            <a:ext cx="3274929" cy="1518557"/>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170286" y="3570268"/>
            <a:ext cx="636816" cy="7016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arallelogram 26"/>
          <p:cNvSpPr/>
          <p:nvPr/>
        </p:nvSpPr>
        <p:spPr>
          <a:xfrm>
            <a:off x="536609" y="2767726"/>
            <a:ext cx="1760875" cy="1518557"/>
          </a:xfrm>
          <a:prstGeom prst="parallelogram">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2761503">
            <a:off x="2556278" y="3082474"/>
            <a:ext cx="958589" cy="1107996"/>
          </a:xfrm>
          <a:prstGeom prst="rect">
            <a:avLst/>
          </a:prstGeom>
          <a:noFill/>
        </p:spPr>
        <p:txBody>
          <a:bodyPr wrap="square" rtlCol="0">
            <a:spAutoFit/>
          </a:bodyPr>
          <a:lstStyle/>
          <a:p>
            <a:r>
              <a:rPr lang="en-US" sz="6600" dirty="0"/>
              <a:t>Y</a:t>
            </a:r>
          </a:p>
        </p:txBody>
      </p:sp>
      <p:sp>
        <p:nvSpPr>
          <p:cNvPr id="29" name="TextBox 28"/>
          <p:cNvSpPr txBox="1"/>
          <p:nvPr/>
        </p:nvSpPr>
        <p:spPr>
          <a:xfrm rot="10800000">
            <a:off x="1818189" y="4031521"/>
            <a:ext cx="958589" cy="1107996"/>
          </a:xfrm>
          <a:prstGeom prst="rect">
            <a:avLst/>
          </a:prstGeom>
          <a:noFill/>
        </p:spPr>
        <p:txBody>
          <a:bodyPr wrap="square" rtlCol="0">
            <a:spAutoFit/>
          </a:bodyPr>
          <a:lstStyle/>
          <a:p>
            <a:r>
              <a:rPr lang="en-US" sz="6600" dirty="0"/>
              <a:t>Y</a:t>
            </a:r>
          </a:p>
        </p:txBody>
      </p:sp>
      <p:sp>
        <p:nvSpPr>
          <p:cNvPr id="30" name="TextBox 29"/>
          <p:cNvSpPr txBox="1"/>
          <p:nvPr/>
        </p:nvSpPr>
        <p:spPr>
          <a:xfrm>
            <a:off x="1408826" y="4877143"/>
            <a:ext cx="5275675" cy="400110"/>
          </a:xfrm>
          <a:prstGeom prst="rect">
            <a:avLst/>
          </a:prstGeom>
          <a:noFill/>
        </p:spPr>
        <p:txBody>
          <a:bodyPr wrap="none" rtlCol="0">
            <a:spAutoFit/>
          </a:bodyPr>
          <a:lstStyle/>
          <a:p>
            <a:r>
              <a:rPr lang="en-US" sz="2000" dirty="0"/>
              <a:t>Spike proteins (if present) bind to the antibodies </a:t>
            </a:r>
          </a:p>
        </p:txBody>
      </p:sp>
      <p:pic>
        <p:nvPicPr>
          <p:cNvPr id="31" name="Picture 30">
            <a:extLst>
              <a:ext uri="{FF2B5EF4-FFF2-40B4-BE49-F238E27FC236}">
                <a16:creationId xmlns:a16="http://schemas.microsoft.com/office/drawing/2014/main" id="{92C3B34C-673D-6449-B5A5-BF119F025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092629">
            <a:off x="4500581" y="2235455"/>
            <a:ext cx="287472" cy="716452"/>
          </a:xfrm>
          <a:prstGeom prst="rect">
            <a:avLst/>
          </a:prstGeom>
        </p:spPr>
      </p:pic>
      <p:pic>
        <p:nvPicPr>
          <p:cNvPr id="32" name="Picture 31">
            <a:extLst>
              <a:ext uri="{FF2B5EF4-FFF2-40B4-BE49-F238E27FC236}">
                <a16:creationId xmlns:a16="http://schemas.microsoft.com/office/drawing/2014/main" id="{E93B6D8B-B01B-0B44-991E-A841E69FA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35485">
            <a:off x="2605664" y="1985703"/>
            <a:ext cx="287472" cy="716452"/>
          </a:xfrm>
          <a:prstGeom prst="rect">
            <a:avLst/>
          </a:prstGeom>
        </p:spPr>
      </p:pic>
      <p:sp>
        <p:nvSpPr>
          <p:cNvPr id="33" name="TextBox 32">
            <a:extLst>
              <a:ext uri="{FF2B5EF4-FFF2-40B4-BE49-F238E27FC236}">
                <a16:creationId xmlns:a16="http://schemas.microsoft.com/office/drawing/2014/main" id="{7860F69D-E1C3-9243-A42D-BE722017E388}"/>
              </a:ext>
            </a:extLst>
          </p:cNvPr>
          <p:cNvSpPr txBox="1"/>
          <p:nvPr/>
        </p:nvSpPr>
        <p:spPr>
          <a:xfrm rot="19263954">
            <a:off x="1857562" y="2738602"/>
            <a:ext cx="958589" cy="1107996"/>
          </a:xfrm>
          <a:prstGeom prst="rect">
            <a:avLst/>
          </a:prstGeom>
          <a:noFill/>
        </p:spPr>
        <p:txBody>
          <a:bodyPr wrap="square" rtlCol="0">
            <a:spAutoFit/>
          </a:bodyPr>
          <a:lstStyle/>
          <a:p>
            <a:r>
              <a:rPr lang="en-US" sz="6600" dirty="0"/>
              <a:t>Y</a:t>
            </a:r>
          </a:p>
        </p:txBody>
      </p:sp>
      <p:sp>
        <p:nvSpPr>
          <p:cNvPr id="34" name="Oval 33">
            <a:extLst>
              <a:ext uri="{FF2B5EF4-FFF2-40B4-BE49-F238E27FC236}">
                <a16:creationId xmlns:a16="http://schemas.microsoft.com/office/drawing/2014/main" id="{87604638-A7F5-8A4B-8D89-7D6C46001B4D}"/>
              </a:ext>
            </a:extLst>
          </p:cNvPr>
          <p:cNvSpPr/>
          <p:nvPr/>
        </p:nvSpPr>
        <p:spPr>
          <a:xfrm>
            <a:off x="3281615" y="2843431"/>
            <a:ext cx="636816" cy="7016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13AAB5B-1E02-E340-8B07-8139FF9D59EC}"/>
              </a:ext>
            </a:extLst>
          </p:cNvPr>
          <p:cNvSpPr txBox="1"/>
          <p:nvPr/>
        </p:nvSpPr>
        <p:spPr>
          <a:xfrm rot="2761503">
            <a:off x="3667607" y="2355637"/>
            <a:ext cx="958589" cy="1107996"/>
          </a:xfrm>
          <a:prstGeom prst="rect">
            <a:avLst/>
          </a:prstGeom>
          <a:noFill/>
        </p:spPr>
        <p:txBody>
          <a:bodyPr wrap="square" rtlCol="0">
            <a:spAutoFit/>
          </a:bodyPr>
          <a:lstStyle/>
          <a:p>
            <a:r>
              <a:rPr lang="en-US" sz="6600" dirty="0"/>
              <a:t>Y</a:t>
            </a:r>
          </a:p>
        </p:txBody>
      </p:sp>
      <p:sp>
        <p:nvSpPr>
          <p:cNvPr id="36" name="TextBox 35">
            <a:extLst>
              <a:ext uri="{FF2B5EF4-FFF2-40B4-BE49-F238E27FC236}">
                <a16:creationId xmlns:a16="http://schemas.microsoft.com/office/drawing/2014/main" id="{AFD1569B-F992-9A46-B941-4767B3991931}"/>
              </a:ext>
            </a:extLst>
          </p:cNvPr>
          <p:cNvSpPr txBox="1"/>
          <p:nvPr/>
        </p:nvSpPr>
        <p:spPr>
          <a:xfrm rot="10800000">
            <a:off x="2956050" y="3278810"/>
            <a:ext cx="958589" cy="1107996"/>
          </a:xfrm>
          <a:prstGeom prst="rect">
            <a:avLst/>
          </a:prstGeom>
          <a:noFill/>
        </p:spPr>
        <p:txBody>
          <a:bodyPr wrap="square" rtlCol="0">
            <a:spAutoFit/>
          </a:bodyPr>
          <a:lstStyle/>
          <a:p>
            <a:r>
              <a:rPr lang="en-US" sz="6600" dirty="0"/>
              <a:t>Y</a:t>
            </a:r>
          </a:p>
        </p:txBody>
      </p:sp>
      <p:sp>
        <p:nvSpPr>
          <p:cNvPr id="37" name="TextBox 36">
            <a:extLst>
              <a:ext uri="{FF2B5EF4-FFF2-40B4-BE49-F238E27FC236}">
                <a16:creationId xmlns:a16="http://schemas.microsoft.com/office/drawing/2014/main" id="{15204615-4608-4649-B5C0-F784075FE927}"/>
              </a:ext>
            </a:extLst>
          </p:cNvPr>
          <p:cNvSpPr txBox="1"/>
          <p:nvPr/>
        </p:nvSpPr>
        <p:spPr>
          <a:xfrm rot="19263954">
            <a:off x="2950032" y="2036193"/>
            <a:ext cx="958589" cy="1107996"/>
          </a:xfrm>
          <a:prstGeom prst="rect">
            <a:avLst/>
          </a:prstGeom>
          <a:noFill/>
        </p:spPr>
        <p:txBody>
          <a:bodyPr wrap="square" rtlCol="0">
            <a:spAutoFit/>
          </a:bodyPr>
          <a:lstStyle/>
          <a:p>
            <a:r>
              <a:rPr lang="en-US" sz="6600" dirty="0"/>
              <a:t>Y</a:t>
            </a:r>
          </a:p>
        </p:txBody>
      </p:sp>
      <p:pic>
        <p:nvPicPr>
          <p:cNvPr id="19" name="Picture 18">
            <a:extLst>
              <a:ext uri="{FF2B5EF4-FFF2-40B4-BE49-F238E27FC236}">
                <a16:creationId xmlns:a16="http://schemas.microsoft.com/office/drawing/2014/main" id="{7127BBC3-7497-1440-904C-1366C6A30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35485">
            <a:off x="1783475" y="2523862"/>
            <a:ext cx="287472" cy="716452"/>
          </a:xfrm>
          <a:prstGeom prst="rect">
            <a:avLst/>
          </a:prstGeom>
        </p:spPr>
      </p:pic>
      <p:pic>
        <p:nvPicPr>
          <p:cNvPr id="20" name="Picture 19">
            <a:extLst>
              <a:ext uri="{FF2B5EF4-FFF2-40B4-BE49-F238E27FC236}">
                <a16:creationId xmlns:a16="http://schemas.microsoft.com/office/drawing/2014/main" id="{28D7BD04-5061-744C-BA80-457B48702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054390">
            <a:off x="3371299" y="3010870"/>
            <a:ext cx="287472" cy="716452"/>
          </a:xfrm>
          <a:prstGeom prst="rect">
            <a:avLst/>
          </a:prstGeom>
        </p:spPr>
      </p:pic>
    </p:spTree>
    <p:extLst>
      <p:ext uri="{BB962C8B-B14F-4D97-AF65-F5344CB8AC3E}">
        <p14:creationId xmlns:p14="http://schemas.microsoft.com/office/powerpoint/2010/main" val="3936017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rallelogram 14"/>
          <p:cNvSpPr/>
          <p:nvPr/>
        </p:nvSpPr>
        <p:spPr>
          <a:xfrm>
            <a:off x="1927211" y="2756035"/>
            <a:ext cx="6471760" cy="1518557"/>
          </a:xfrm>
          <a:prstGeom prst="parallelogram">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587359" y="333775"/>
            <a:ext cx="4682629" cy="830997"/>
          </a:xfrm>
          <a:prstGeom prst="rect">
            <a:avLst/>
          </a:prstGeom>
          <a:noFill/>
        </p:spPr>
        <p:txBody>
          <a:bodyPr wrap="none" rtlCol="0">
            <a:spAutoFit/>
          </a:bodyPr>
          <a:lstStyle/>
          <a:p>
            <a:r>
              <a:rPr lang="en-US" sz="4800" dirty="0"/>
              <a:t>Lateral Flow assay</a:t>
            </a:r>
          </a:p>
        </p:txBody>
      </p:sp>
      <p:sp>
        <p:nvSpPr>
          <p:cNvPr id="2" name="Parallelogram 1"/>
          <p:cNvSpPr/>
          <p:nvPr/>
        </p:nvSpPr>
        <p:spPr>
          <a:xfrm>
            <a:off x="522515" y="2753346"/>
            <a:ext cx="11152414" cy="1518557"/>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24"/>
          <p:cNvSpPr/>
          <p:nvPr/>
        </p:nvSpPr>
        <p:spPr>
          <a:xfrm>
            <a:off x="6379990" y="2753509"/>
            <a:ext cx="2018981" cy="1518557"/>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448829" y="2894634"/>
            <a:ext cx="958589" cy="1107996"/>
          </a:xfrm>
          <a:prstGeom prst="rect">
            <a:avLst/>
          </a:prstGeom>
          <a:noFill/>
        </p:spPr>
        <p:txBody>
          <a:bodyPr wrap="square" rtlCol="0">
            <a:spAutoFit/>
          </a:bodyPr>
          <a:lstStyle/>
          <a:p>
            <a:r>
              <a:rPr lang="en-US" sz="6600" dirty="0">
                <a:solidFill>
                  <a:srgbClr val="00B050"/>
                </a:solidFill>
              </a:rPr>
              <a:t>Y</a:t>
            </a:r>
          </a:p>
        </p:txBody>
      </p:sp>
      <p:sp>
        <p:nvSpPr>
          <p:cNvPr id="27" name="TextBox 26"/>
          <p:cNvSpPr txBox="1"/>
          <p:nvPr/>
        </p:nvSpPr>
        <p:spPr>
          <a:xfrm>
            <a:off x="7622571" y="3394771"/>
            <a:ext cx="958589" cy="1107996"/>
          </a:xfrm>
          <a:prstGeom prst="rect">
            <a:avLst/>
          </a:prstGeom>
          <a:noFill/>
        </p:spPr>
        <p:txBody>
          <a:bodyPr wrap="square" rtlCol="0">
            <a:spAutoFit/>
          </a:bodyPr>
          <a:lstStyle/>
          <a:p>
            <a:r>
              <a:rPr lang="en-US" sz="6600" dirty="0">
                <a:solidFill>
                  <a:srgbClr val="00B050"/>
                </a:solidFill>
              </a:rPr>
              <a:t>Y</a:t>
            </a:r>
          </a:p>
        </p:txBody>
      </p:sp>
      <p:sp>
        <p:nvSpPr>
          <p:cNvPr id="42" name="Parallelogram 41"/>
          <p:cNvSpPr/>
          <p:nvPr/>
        </p:nvSpPr>
        <p:spPr>
          <a:xfrm>
            <a:off x="536609" y="2767726"/>
            <a:ext cx="1760875" cy="1518557"/>
          </a:xfrm>
          <a:prstGeom prst="parallelogram">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0D0418-D5BB-6F4B-8ADC-E6C4B5806A7F}"/>
              </a:ext>
            </a:extLst>
          </p:cNvPr>
          <p:cNvGrpSpPr/>
          <p:nvPr/>
        </p:nvGrpSpPr>
        <p:grpSpPr>
          <a:xfrm rot="6528984">
            <a:off x="5748597" y="1186586"/>
            <a:ext cx="2089786" cy="2589781"/>
            <a:chOff x="1783475" y="2523862"/>
            <a:chExt cx="2089786" cy="2589781"/>
          </a:xfrm>
        </p:grpSpPr>
        <p:sp>
          <p:nvSpPr>
            <p:cNvPr id="28" name="Oval 27">
              <a:extLst>
                <a:ext uri="{FF2B5EF4-FFF2-40B4-BE49-F238E27FC236}">
                  <a16:creationId xmlns:a16="http://schemas.microsoft.com/office/drawing/2014/main" id="{DC14B4DD-6D38-024E-BE73-C33CBA1D62B3}"/>
                </a:ext>
              </a:extLst>
            </p:cNvPr>
            <p:cNvSpPr/>
            <p:nvPr/>
          </p:nvSpPr>
          <p:spPr>
            <a:xfrm>
              <a:off x="2170286" y="3570268"/>
              <a:ext cx="636816" cy="7016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173943-5374-CB4B-9324-A0498EE14CCD}"/>
                </a:ext>
              </a:extLst>
            </p:cNvPr>
            <p:cNvSpPr txBox="1"/>
            <p:nvPr/>
          </p:nvSpPr>
          <p:spPr>
            <a:xfrm rot="2761503">
              <a:off x="2556278" y="3082474"/>
              <a:ext cx="958589" cy="1107996"/>
            </a:xfrm>
            <a:prstGeom prst="rect">
              <a:avLst/>
            </a:prstGeom>
            <a:noFill/>
          </p:spPr>
          <p:txBody>
            <a:bodyPr wrap="square" rtlCol="0">
              <a:spAutoFit/>
            </a:bodyPr>
            <a:lstStyle/>
            <a:p>
              <a:r>
                <a:rPr lang="en-US" sz="6600" dirty="0"/>
                <a:t>Y</a:t>
              </a:r>
            </a:p>
          </p:txBody>
        </p:sp>
        <p:sp>
          <p:nvSpPr>
            <p:cNvPr id="30" name="TextBox 29">
              <a:extLst>
                <a:ext uri="{FF2B5EF4-FFF2-40B4-BE49-F238E27FC236}">
                  <a16:creationId xmlns:a16="http://schemas.microsoft.com/office/drawing/2014/main" id="{8D826CEA-F15A-A347-AFAC-3B397EEC171E}"/>
                </a:ext>
              </a:extLst>
            </p:cNvPr>
            <p:cNvSpPr txBox="1"/>
            <p:nvPr/>
          </p:nvSpPr>
          <p:spPr>
            <a:xfrm rot="10800000">
              <a:off x="1844721" y="4005647"/>
              <a:ext cx="958589" cy="1107996"/>
            </a:xfrm>
            <a:prstGeom prst="rect">
              <a:avLst/>
            </a:prstGeom>
            <a:noFill/>
          </p:spPr>
          <p:txBody>
            <a:bodyPr wrap="square" rtlCol="0">
              <a:spAutoFit/>
            </a:bodyPr>
            <a:lstStyle/>
            <a:p>
              <a:r>
                <a:rPr lang="en-US" sz="6600" dirty="0"/>
                <a:t>Y</a:t>
              </a:r>
            </a:p>
          </p:txBody>
        </p:sp>
        <p:sp>
          <p:nvSpPr>
            <p:cNvPr id="31" name="TextBox 30">
              <a:extLst>
                <a:ext uri="{FF2B5EF4-FFF2-40B4-BE49-F238E27FC236}">
                  <a16:creationId xmlns:a16="http://schemas.microsoft.com/office/drawing/2014/main" id="{CB16C66B-7779-BB4F-84A9-D2229F9DC427}"/>
                </a:ext>
              </a:extLst>
            </p:cNvPr>
            <p:cNvSpPr txBox="1"/>
            <p:nvPr/>
          </p:nvSpPr>
          <p:spPr>
            <a:xfrm rot="19263954">
              <a:off x="1857562" y="2738602"/>
              <a:ext cx="958589" cy="1107996"/>
            </a:xfrm>
            <a:prstGeom prst="rect">
              <a:avLst/>
            </a:prstGeom>
            <a:noFill/>
          </p:spPr>
          <p:txBody>
            <a:bodyPr wrap="square" rtlCol="0">
              <a:spAutoFit/>
            </a:bodyPr>
            <a:lstStyle/>
            <a:p>
              <a:r>
                <a:rPr lang="en-US" sz="6600" dirty="0"/>
                <a:t>Y</a:t>
              </a:r>
            </a:p>
          </p:txBody>
        </p:sp>
        <p:pic>
          <p:nvPicPr>
            <p:cNvPr id="34" name="Picture 33">
              <a:extLst>
                <a:ext uri="{FF2B5EF4-FFF2-40B4-BE49-F238E27FC236}">
                  <a16:creationId xmlns:a16="http://schemas.microsoft.com/office/drawing/2014/main" id="{1D8ECD65-DCD2-694D-8331-C950C2D81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35485">
              <a:off x="1783475" y="2523862"/>
              <a:ext cx="287472" cy="716452"/>
            </a:xfrm>
            <a:prstGeom prst="rect">
              <a:avLst/>
            </a:prstGeom>
          </p:spPr>
        </p:pic>
        <p:pic>
          <p:nvPicPr>
            <p:cNvPr id="44" name="Picture 43">
              <a:extLst>
                <a:ext uri="{FF2B5EF4-FFF2-40B4-BE49-F238E27FC236}">
                  <a16:creationId xmlns:a16="http://schemas.microsoft.com/office/drawing/2014/main" id="{C8FA8052-0BE6-104E-B5D9-E67D98B90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054390">
              <a:off x="3371299" y="3010870"/>
              <a:ext cx="287472" cy="716452"/>
            </a:xfrm>
            <a:prstGeom prst="rect">
              <a:avLst/>
            </a:prstGeom>
          </p:spPr>
        </p:pic>
      </p:grpSp>
      <p:grpSp>
        <p:nvGrpSpPr>
          <p:cNvPr id="45" name="Group 44">
            <a:extLst>
              <a:ext uri="{FF2B5EF4-FFF2-40B4-BE49-F238E27FC236}">
                <a16:creationId xmlns:a16="http://schemas.microsoft.com/office/drawing/2014/main" id="{727E7CDB-562A-714B-9E27-861D9D0A898F}"/>
              </a:ext>
            </a:extLst>
          </p:cNvPr>
          <p:cNvGrpSpPr/>
          <p:nvPr/>
        </p:nvGrpSpPr>
        <p:grpSpPr>
          <a:xfrm rot="15522119">
            <a:off x="7564424" y="1438602"/>
            <a:ext cx="1832698" cy="2554230"/>
            <a:chOff x="1756873" y="2523862"/>
            <a:chExt cx="1832698" cy="2554230"/>
          </a:xfrm>
        </p:grpSpPr>
        <p:sp>
          <p:nvSpPr>
            <p:cNvPr id="46" name="Oval 45">
              <a:extLst>
                <a:ext uri="{FF2B5EF4-FFF2-40B4-BE49-F238E27FC236}">
                  <a16:creationId xmlns:a16="http://schemas.microsoft.com/office/drawing/2014/main" id="{3DA8AAE4-637E-3F42-BB48-FE64000A74E2}"/>
                </a:ext>
              </a:extLst>
            </p:cNvPr>
            <p:cNvSpPr/>
            <p:nvPr/>
          </p:nvSpPr>
          <p:spPr>
            <a:xfrm>
              <a:off x="2170286" y="3570268"/>
              <a:ext cx="636816" cy="7016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B090E4A-5BB0-DB41-8F39-621857988E86}"/>
                </a:ext>
              </a:extLst>
            </p:cNvPr>
            <p:cNvSpPr txBox="1"/>
            <p:nvPr/>
          </p:nvSpPr>
          <p:spPr>
            <a:xfrm rot="2761503">
              <a:off x="2556278" y="3082474"/>
              <a:ext cx="958589" cy="1107996"/>
            </a:xfrm>
            <a:prstGeom prst="rect">
              <a:avLst/>
            </a:prstGeom>
            <a:noFill/>
          </p:spPr>
          <p:txBody>
            <a:bodyPr wrap="square" rtlCol="0">
              <a:spAutoFit/>
            </a:bodyPr>
            <a:lstStyle/>
            <a:p>
              <a:r>
                <a:rPr lang="en-US" sz="6600" dirty="0"/>
                <a:t>Y</a:t>
              </a:r>
            </a:p>
          </p:txBody>
        </p:sp>
        <p:sp>
          <p:nvSpPr>
            <p:cNvPr id="48" name="TextBox 47">
              <a:extLst>
                <a:ext uri="{FF2B5EF4-FFF2-40B4-BE49-F238E27FC236}">
                  <a16:creationId xmlns:a16="http://schemas.microsoft.com/office/drawing/2014/main" id="{0E64E50F-A913-BE47-AD3B-E52FBA267460}"/>
                </a:ext>
              </a:extLst>
            </p:cNvPr>
            <p:cNvSpPr txBox="1"/>
            <p:nvPr/>
          </p:nvSpPr>
          <p:spPr>
            <a:xfrm rot="10800000">
              <a:off x="1756873" y="3970096"/>
              <a:ext cx="958589" cy="1107996"/>
            </a:xfrm>
            <a:prstGeom prst="rect">
              <a:avLst/>
            </a:prstGeom>
            <a:noFill/>
          </p:spPr>
          <p:txBody>
            <a:bodyPr wrap="square" rtlCol="0">
              <a:spAutoFit/>
            </a:bodyPr>
            <a:lstStyle/>
            <a:p>
              <a:r>
                <a:rPr lang="en-US" sz="6600" dirty="0"/>
                <a:t>Y</a:t>
              </a:r>
            </a:p>
          </p:txBody>
        </p:sp>
        <p:sp>
          <p:nvSpPr>
            <p:cNvPr id="49" name="TextBox 48">
              <a:extLst>
                <a:ext uri="{FF2B5EF4-FFF2-40B4-BE49-F238E27FC236}">
                  <a16:creationId xmlns:a16="http://schemas.microsoft.com/office/drawing/2014/main" id="{74BF8718-ECCC-474A-894A-A31EA1575D29}"/>
                </a:ext>
              </a:extLst>
            </p:cNvPr>
            <p:cNvSpPr txBox="1"/>
            <p:nvPr/>
          </p:nvSpPr>
          <p:spPr>
            <a:xfrm rot="19263954">
              <a:off x="1857562" y="2738602"/>
              <a:ext cx="958589" cy="1107996"/>
            </a:xfrm>
            <a:prstGeom prst="rect">
              <a:avLst/>
            </a:prstGeom>
            <a:noFill/>
          </p:spPr>
          <p:txBody>
            <a:bodyPr wrap="square" rtlCol="0">
              <a:spAutoFit/>
            </a:bodyPr>
            <a:lstStyle/>
            <a:p>
              <a:r>
                <a:rPr lang="en-US" sz="6600" dirty="0"/>
                <a:t>Y</a:t>
              </a:r>
            </a:p>
          </p:txBody>
        </p:sp>
        <p:pic>
          <p:nvPicPr>
            <p:cNvPr id="50" name="Picture 49">
              <a:extLst>
                <a:ext uri="{FF2B5EF4-FFF2-40B4-BE49-F238E27FC236}">
                  <a16:creationId xmlns:a16="http://schemas.microsoft.com/office/drawing/2014/main" id="{05B135A5-FDAB-FD48-9F0A-8AC70584B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35485">
              <a:off x="1783475" y="2523862"/>
              <a:ext cx="287472" cy="716452"/>
            </a:xfrm>
            <a:prstGeom prst="rect">
              <a:avLst/>
            </a:prstGeom>
          </p:spPr>
        </p:pic>
      </p:grpSp>
      <p:sp>
        <p:nvSpPr>
          <p:cNvPr id="52" name="TextBox 51">
            <a:extLst>
              <a:ext uri="{FF2B5EF4-FFF2-40B4-BE49-F238E27FC236}">
                <a16:creationId xmlns:a16="http://schemas.microsoft.com/office/drawing/2014/main" id="{1161BC25-9A5C-0C4B-940F-D5C66399F1BC}"/>
              </a:ext>
            </a:extLst>
          </p:cNvPr>
          <p:cNvSpPr txBox="1"/>
          <p:nvPr/>
        </p:nvSpPr>
        <p:spPr>
          <a:xfrm>
            <a:off x="6241576" y="4309394"/>
            <a:ext cx="2229713" cy="707886"/>
          </a:xfrm>
          <a:prstGeom prst="rect">
            <a:avLst/>
          </a:prstGeom>
          <a:noFill/>
        </p:spPr>
        <p:txBody>
          <a:bodyPr wrap="none" rtlCol="0">
            <a:spAutoFit/>
          </a:bodyPr>
          <a:lstStyle/>
          <a:p>
            <a:r>
              <a:rPr lang="en-US" sz="4000" b="1" dirty="0"/>
              <a:t>TEST LINE</a:t>
            </a:r>
          </a:p>
        </p:txBody>
      </p:sp>
      <p:sp>
        <p:nvSpPr>
          <p:cNvPr id="53" name="TextBox 52">
            <a:extLst>
              <a:ext uri="{FF2B5EF4-FFF2-40B4-BE49-F238E27FC236}">
                <a16:creationId xmlns:a16="http://schemas.microsoft.com/office/drawing/2014/main" id="{BA23C0BC-EA7C-384D-B6DA-0891D6212A19}"/>
              </a:ext>
            </a:extLst>
          </p:cNvPr>
          <p:cNvSpPr txBox="1"/>
          <p:nvPr/>
        </p:nvSpPr>
        <p:spPr>
          <a:xfrm>
            <a:off x="1037733" y="5017280"/>
            <a:ext cx="4912692" cy="400110"/>
          </a:xfrm>
          <a:prstGeom prst="rect">
            <a:avLst/>
          </a:prstGeom>
          <a:noFill/>
        </p:spPr>
        <p:txBody>
          <a:bodyPr wrap="none" rtlCol="0">
            <a:spAutoFit/>
          </a:bodyPr>
          <a:lstStyle/>
          <a:p>
            <a:r>
              <a:rPr lang="en-US" sz="2000" dirty="0"/>
              <a:t>Spike-antibody complex flows to the test line </a:t>
            </a:r>
          </a:p>
        </p:txBody>
      </p:sp>
    </p:spTree>
    <p:extLst>
      <p:ext uri="{BB962C8B-B14F-4D97-AF65-F5344CB8AC3E}">
        <p14:creationId xmlns:p14="http://schemas.microsoft.com/office/powerpoint/2010/main" val="71206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arallelogram 31">
            <a:extLst>
              <a:ext uri="{FF2B5EF4-FFF2-40B4-BE49-F238E27FC236}">
                <a16:creationId xmlns:a16="http://schemas.microsoft.com/office/drawing/2014/main" id="{A45F5492-B233-9343-9484-8289DF51EE4F}"/>
              </a:ext>
            </a:extLst>
          </p:cNvPr>
          <p:cNvSpPr/>
          <p:nvPr/>
        </p:nvSpPr>
        <p:spPr>
          <a:xfrm>
            <a:off x="6395230" y="2738269"/>
            <a:ext cx="2018981" cy="1518557"/>
          </a:xfrm>
          <a:prstGeom prst="parallelogram">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arallelogram 14"/>
          <p:cNvSpPr/>
          <p:nvPr/>
        </p:nvSpPr>
        <p:spPr>
          <a:xfrm>
            <a:off x="1927211" y="2756035"/>
            <a:ext cx="4818284" cy="1518557"/>
          </a:xfrm>
          <a:prstGeom prst="parallelogram">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587359" y="333775"/>
            <a:ext cx="4682629" cy="830997"/>
          </a:xfrm>
          <a:prstGeom prst="rect">
            <a:avLst/>
          </a:prstGeom>
          <a:noFill/>
        </p:spPr>
        <p:txBody>
          <a:bodyPr wrap="none" rtlCol="0">
            <a:spAutoFit/>
          </a:bodyPr>
          <a:lstStyle/>
          <a:p>
            <a:r>
              <a:rPr lang="en-US" sz="4800" dirty="0"/>
              <a:t>Lateral Flow assay</a:t>
            </a:r>
          </a:p>
        </p:txBody>
      </p:sp>
      <p:sp>
        <p:nvSpPr>
          <p:cNvPr id="2" name="Parallelogram 1"/>
          <p:cNvSpPr/>
          <p:nvPr/>
        </p:nvSpPr>
        <p:spPr>
          <a:xfrm>
            <a:off x="522515" y="2753346"/>
            <a:ext cx="11152414" cy="1518557"/>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448829" y="2894634"/>
            <a:ext cx="958589" cy="1107996"/>
          </a:xfrm>
          <a:prstGeom prst="rect">
            <a:avLst/>
          </a:prstGeom>
          <a:noFill/>
        </p:spPr>
        <p:txBody>
          <a:bodyPr wrap="square" rtlCol="0">
            <a:spAutoFit/>
          </a:bodyPr>
          <a:lstStyle/>
          <a:p>
            <a:r>
              <a:rPr lang="en-US" sz="6600" dirty="0">
                <a:solidFill>
                  <a:srgbClr val="00B050"/>
                </a:solidFill>
              </a:rPr>
              <a:t>Y</a:t>
            </a:r>
          </a:p>
        </p:txBody>
      </p:sp>
      <p:sp>
        <p:nvSpPr>
          <p:cNvPr id="27" name="TextBox 26"/>
          <p:cNvSpPr txBox="1"/>
          <p:nvPr/>
        </p:nvSpPr>
        <p:spPr>
          <a:xfrm>
            <a:off x="7622571" y="3394771"/>
            <a:ext cx="958589" cy="1107996"/>
          </a:xfrm>
          <a:prstGeom prst="rect">
            <a:avLst/>
          </a:prstGeom>
          <a:noFill/>
        </p:spPr>
        <p:txBody>
          <a:bodyPr wrap="square" rtlCol="0">
            <a:spAutoFit/>
          </a:bodyPr>
          <a:lstStyle/>
          <a:p>
            <a:r>
              <a:rPr lang="en-US" sz="6600" dirty="0">
                <a:solidFill>
                  <a:srgbClr val="00B050"/>
                </a:solidFill>
              </a:rPr>
              <a:t>Y</a:t>
            </a:r>
          </a:p>
        </p:txBody>
      </p:sp>
      <p:sp>
        <p:nvSpPr>
          <p:cNvPr id="42" name="Parallelogram 41"/>
          <p:cNvSpPr/>
          <p:nvPr/>
        </p:nvSpPr>
        <p:spPr>
          <a:xfrm>
            <a:off x="536609" y="2767726"/>
            <a:ext cx="1760875" cy="1518557"/>
          </a:xfrm>
          <a:prstGeom prst="parallelogram">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0D0418-D5BB-6F4B-8ADC-E6C4B5806A7F}"/>
              </a:ext>
            </a:extLst>
          </p:cNvPr>
          <p:cNvGrpSpPr/>
          <p:nvPr/>
        </p:nvGrpSpPr>
        <p:grpSpPr>
          <a:xfrm rot="6528984">
            <a:off x="5748597" y="1186586"/>
            <a:ext cx="2089786" cy="2589781"/>
            <a:chOff x="1783475" y="2523862"/>
            <a:chExt cx="2089786" cy="2589781"/>
          </a:xfrm>
        </p:grpSpPr>
        <p:sp>
          <p:nvSpPr>
            <p:cNvPr id="28" name="Oval 27">
              <a:extLst>
                <a:ext uri="{FF2B5EF4-FFF2-40B4-BE49-F238E27FC236}">
                  <a16:creationId xmlns:a16="http://schemas.microsoft.com/office/drawing/2014/main" id="{DC14B4DD-6D38-024E-BE73-C33CBA1D62B3}"/>
                </a:ext>
              </a:extLst>
            </p:cNvPr>
            <p:cNvSpPr/>
            <p:nvPr/>
          </p:nvSpPr>
          <p:spPr>
            <a:xfrm>
              <a:off x="2170286" y="3570268"/>
              <a:ext cx="636816" cy="7016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173943-5374-CB4B-9324-A0498EE14CCD}"/>
                </a:ext>
              </a:extLst>
            </p:cNvPr>
            <p:cNvSpPr txBox="1"/>
            <p:nvPr/>
          </p:nvSpPr>
          <p:spPr>
            <a:xfrm rot="2761503">
              <a:off x="2556278" y="3082474"/>
              <a:ext cx="958589" cy="1107996"/>
            </a:xfrm>
            <a:prstGeom prst="rect">
              <a:avLst/>
            </a:prstGeom>
            <a:noFill/>
          </p:spPr>
          <p:txBody>
            <a:bodyPr wrap="square" rtlCol="0">
              <a:spAutoFit/>
            </a:bodyPr>
            <a:lstStyle/>
            <a:p>
              <a:r>
                <a:rPr lang="en-US" sz="6600" dirty="0"/>
                <a:t>Y</a:t>
              </a:r>
            </a:p>
          </p:txBody>
        </p:sp>
        <p:sp>
          <p:nvSpPr>
            <p:cNvPr id="30" name="TextBox 29">
              <a:extLst>
                <a:ext uri="{FF2B5EF4-FFF2-40B4-BE49-F238E27FC236}">
                  <a16:creationId xmlns:a16="http://schemas.microsoft.com/office/drawing/2014/main" id="{8D826CEA-F15A-A347-AFAC-3B397EEC171E}"/>
                </a:ext>
              </a:extLst>
            </p:cNvPr>
            <p:cNvSpPr txBox="1"/>
            <p:nvPr/>
          </p:nvSpPr>
          <p:spPr>
            <a:xfrm rot="10800000">
              <a:off x="1844721" y="4005647"/>
              <a:ext cx="958589" cy="1107996"/>
            </a:xfrm>
            <a:prstGeom prst="rect">
              <a:avLst/>
            </a:prstGeom>
            <a:noFill/>
          </p:spPr>
          <p:txBody>
            <a:bodyPr wrap="square" rtlCol="0">
              <a:spAutoFit/>
            </a:bodyPr>
            <a:lstStyle/>
            <a:p>
              <a:r>
                <a:rPr lang="en-US" sz="6600" dirty="0"/>
                <a:t>Y</a:t>
              </a:r>
            </a:p>
          </p:txBody>
        </p:sp>
        <p:sp>
          <p:nvSpPr>
            <p:cNvPr id="31" name="TextBox 30">
              <a:extLst>
                <a:ext uri="{FF2B5EF4-FFF2-40B4-BE49-F238E27FC236}">
                  <a16:creationId xmlns:a16="http://schemas.microsoft.com/office/drawing/2014/main" id="{CB16C66B-7779-BB4F-84A9-D2229F9DC427}"/>
                </a:ext>
              </a:extLst>
            </p:cNvPr>
            <p:cNvSpPr txBox="1"/>
            <p:nvPr/>
          </p:nvSpPr>
          <p:spPr>
            <a:xfrm rot="19263954">
              <a:off x="1857562" y="2738602"/>
              <a:ext cx="958589" cy="1107996"/>
            </a:xfrm>
            <a:prstGeom prst="rect">
              <a:avLst/>
            </a:prstGeom>
            <a:noFill/>
          </p:spPr>
          <p:txBody>
            <a:bodyPr wrap="square" rtlCol="0">
              <a:spAutoFit/>
            </a:bodyPr>
            <a:lstStyle/>
            <a:p>
              <a:r>
                <a:rPr lang="en-US" sz="6600" dirty="0"/>
                <a:t>Y</a:t>
              </a:r>
            </a:p>
          </p:txBody>
        </p:sp>
        <p:pic>
          <p:nvPicPr>
            <p:cNvPr id="34" name="Picture 33">
              <a:extLst>
                <a:ext uri="{FF2B5EF4-FFF2-40B4-BE49-F238E27FC236}">
                  <a16:creationId xmlns:a16="http://schemas.microsoft.com/office/drawing/2014/main" id="{1D8ECD65-DCD2-694D-8331-C950C2D81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35485">
              <a:off x="1783475" y="2523862"/>
              <a:ext cx="287472" cy="716452"/>
            </a:xfrm>
            <a:prstGeom prst="rect">
              <a:avLst/>
            </a:prstGeom>
          </p:spPr>
        </p:pic>
        <p:pic>
          <p:nvPicPr>
            <p:cNvPr id="44" name="Picture 43">
              <a:extLst>
                <a:ext uri="{FF2B5EF4-FFF2-40B4-BE49-F238E27FC236}">
                  <a16:creationId xmlns:a16="http://schemas.microsoft.com/office/drawing/2014/main" id="{C8FA8052-0BE6-104E-B5D9-E67D98B90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054390">
              <a:off x="3371299" y="3010870"/>
              <a:ext cx="287472" cy="716452"/>
            </a:xfrm>
            <a:prstGeom prst="rect">
              <a:avLst/>
            </a:prstGeom>
          </p:spPr>
        </p:pic>
      </p:grpSp>
      <p:grpSp>
        <p:nvGrpSpPr>
          <p:cNvPr id="45" name="Group 44">
            <a:extLst>
              <a:ext uri="{FF2B5EF4-FFF2-40B4-BE49-F238E27FC236}">
                <a16:creationId xmlns:a16="http://schemas.microsoft.com/office/drawing/2014/main" id="{727E7CDB-562A-714B-9E27-861D9D0A898F}"/>
              </a:ext>
            </a:extLst>
          </p:cNvPr>
          <p:cNvGrpSpPr/>
          <p:nvPr/>
        </p:nvGrpSpPr>
        <p:grpSpPr>
          <a:xfrm rot="15522119">
            <a:off x="7592551" y="1404301"/>
            <a:ext cx="1806096" cy="2589781"/>
            <a:chOff x="1783475" y="2523862"/>
            <a:chExt cx="1806096" cy="2589781"/>
          </a:xfrm>
        </p:grpSpPr>
        <p:sp>
          <p:nvSpPr>
            <p:cNvPr id="46" name="Oval 45">
              <a:extLst>
                <a:ext uri="{FF2B5EF4-FFF2-40B4-BE49-F238E27FC236}">
                  <a16:creationId xmlns:a16="http://schemas.microsoft.com/office/drawing/2014/main" id="{3DA8AAE4-637E-3F42-BB48-FE64000A74E2}"/>
                </a:ext>
              </a:extLst>
            </p:cNvPr>
            <p:cNvSpPr/>
            <p:nvPr/>
          </p:nvSpPr>
          <p:spPr>
            <a:xfrm>
              <a:off x="2170286" y="3570268"/>
              <a:ext cx="636816" cy="7016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2B090E4A-5BB0-DB41-8F39-621857988E86}"/>
                </a:ext>
              </a:extLst>
            </p:cNvPr>
            <p:cNvSpPr txBox="1"/>
            <p:nvPr/>
          </p:nvSpPr>
          <p:spPr>
            <a:xfrm rot="2761503">
              <a:off x="2556278" y="3082474"/>
              <a:ext cx="958589" cy="1107996"/>
            </a:xfrm>
            <a:prstGeom prst="rect">
              <a:avLst/>
            </a:prstGeom>
            <a:noFill/>
          </p:spPr>
          <p:txBody>
            <a:bodyPr wrap="square" rtlCol="0">
              <a:spAutoFit/>
            </a:bodyPr>
            <a:lstStyle/>
            <a:p>
              <a:r>
                <a:rPr lang="en-US" sz="6600" dirty="0"/>
                <a:t>Y</a:t>
              </a:r>
            </a:p>
          </p:txBody>
        </p:sp>
        <p:sp>
          <p:nvSpPr>
            <p:cNvPr id="48" name="TextBox 47">
              <a:extLst>
                <a:ext uri="{FF2B5EF4-FFF2-40B4-BE49-F238E27FC236}">
                  <a16:creationId xmlns:a16="http://schemas.microsoft.com/office/drawing/2014/main" id="{0E64E50F-A913-BE47-AD3B-E52FBA267460}"/>
                </a:ext>
              </a:extLst>
            </p:cNvPr>
            <p:cNvSpPr txBox="1"/>
            <p:nvPr/>
          </p:nvSpPr>
          <p:spPr>
            <a:xfrm rot="10800000">
              <a:off x="1844721" y="4005647"/>
              <a:ext cx="958589" cy="1107996"/>
            </a:xfrm>
            <a:prstGeom prst="rect">
              <a:avLst/>
            </a:prstGeom>
            <a:noFill/>
          </p:spPr>
          <p:txBody>
            <a:bodyPr wrap="square" rtlCol="0">
              <a:spAutoFit/>
            </a:bodyPr>
            <a:lstStyle/>
            <a:p>
              <a:r>
                <a:rPr lang="en-US" sz="6600" dirty="0"/>
                <a:t>Y</a:t>
              </a:r>
            </a:p>
          </p:txBody>
        </p:sp>
        <p:sp>
          <p:nvSpPr>
            <p:cNvPr id="49" name="TextBox 48">
              <a:extLst>
                <a:ext uri="{FF2B5EF4-FFF2-40B4-BE49-F238E27FC236}">
                  <a16:creationId xmlns:a16="http://schemas.microsoft.com/office/drawing/2014/main" id="{74BF8718-ECCC-474A-894A-A31EA1575D29}"/>
                </a:ext>
              </a:extLst>
            </p:cNvPr>
            <p:cNvSpPr txBox="1"/>
            <p:nvPr/>
          </p:nvSpPr>
          <p:spPr>
            <a:xfrm rot="19263954">
              <a:off x="1857562" y="2738602"/>
              <a:ext cx="958589" cy="1107996"/>
            </a:xfrm>
            <a:prstGeom prst="rect">
              <a:avLst/>
            </a:prstGeom>
            <a:noFill/>
          </p:spPr>
          <p:txBody>
            <a:bodyPr wrap="square" rtlCol="0">
              <a:spAutoFit/>
            </a:bodyPr>
            <a:lstStyle/>
            <a:p>
              <a:r>
                <a:rPr lang="en-US" sz="6600" dirty="0"/>
                <a:t>Y</a:t>
              </a:r>
            </a:p>
          </p:txBody>
        </p:sp>
        <p:pic>
          <p:nvPicPr>
            <p:cNvPr id="50" name="Picture 49">
              <a:extLst>
                <a:ext uri="{FF2B5EF4-FFF2-40B4-BE49-F238E27FC236}">
                  <a16:creationId xmlns:a16="http://schemas.microsoft.com/office/drawing/2014/main" id="{05B135A5-FDAB-FD48-9F0A-8AC70584B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35485">
              <a:off x="1783475" y="2523862"/>
              <a:ext cx="287472" cy="716452"/>
            </a:xfrm>
            <a:prstGeom prst="rect">
              <a:avLst/>
            </a:prstGeom>
          </p:spPr>
        </p:pic>
      </p:grpSp>
      <p:sp>
        <p:nvSpPr>
          <p:cNvPr id="33" name="TextBox 32">
            <a:extLst>
              <a:ext uri="{FF2B5EF4-FFF2-40B4-BE49-F238E27FC236}">
                <a16:creationId xmlns:a16="http://schemas.microsoft.com/office/drawing/2014/main" id="{E6165A8A-20A3-CA4B-B1EE-47FF6FE67249}"/>
              </a:ext>
            </a:extLst>
          </p:cNvPr>
          <p:cNvSpPr txBox="1"/>
          <p:nvPr/>
        </p:nvSpPr>
        <p:spPr>
          <a:xfrm>
            <a:off x="6241576" y="4309394"/>
            <a:ext cx="2229713" cy="707886"/>
          </a:xfrm>
          <a:prstGeom prst="rect">
            <a:avLst/>
          </a:prstGeom>
          <a:noFill/>
        </p:spPr>
        <p:txBody>
          <a:bodyPr wrap="none" rtlCol="0">
            <a:spAutoFit/>
          </a:bodyPr>
          <a:lstStyle/>
          <a:p>
            <a:r>
              <a:rPr lang="en-US" sz="4000" b="1" dirty="0"/>
              <a:t>TEST LINE</a:t>
            </a:r>
          </a:p>
        </p:txBody>
      </p:sp>
      <p:sp>
        <p:nvSpPr>
          <p:cNvPr id="25" name="TextBox 24">
            <a:extLst>
              <a:ext uri="{FF2B5EF4-FFF2-40B4-BE49-F238E27FC236}">
                <a16:creationId xmlns:a16="http://schemas.microsoft.com/office/drawing/2014/main" id="{01FBC300-1628-A143-9027-1AA376700A8A}"/>
              </a:ext>
            </a:extLst>
          </p:cNvPr>
          <p:cNvSpPr txBox="1"/>
          <p:nvPr/>
        </p:nvSpPr>
        <p:spPr>
          <a:xfrm>
            <a:off x="1037733" y="5017280"/>
            <a:ext cx="10353668" cy="1015663"/>
          </a:xfrm>
          <a:prstGeom prst="rect">
            <a:avLst/>
          </a:prstGeom>
          <a:noFill/>
        </p:spPr>
        <p:txBody>
          <a:bodyPr wrap="none" rtlCol="0">
            <a:spAutoFit/>
          </a:bodyPr>
          <a:lstStyle/>
          <a:p>
            <a:r>
              <a:rPr lang="en-US" sz="2000" dirty="0"/>
              <a:t>If the spike protein-antibodies complex is formed than it will be captured at the test line</a:t>
            </a:r>
          </a:p>
          <a:p>
            <a:r>
              <a:rPr lang="en-US" sz="2000" dirty="0"/>
              <a:t> by a second set of antibodies specific to the spike protein and the test line will turn red because </a:t>
            </a:r>
          </a:p>
          <a:p>
            <a:r>
              <a:rPr lang="en-US" sz="2000" dirty="0"/>
              <a:t>of the presence of gold nanoparticles</a:t>
            </a:r>
          </a:p>
        </p:txBody>
      </p:sp>
    </p:spTree>
    <p:extLst>
      <p:ext uri="{BB962C8B-B14F-4D97-AF65-F5344CB8AC3E}">
        <p14:creationId xmlns:p14="http://schemas.microsoft.com/office/powerpoint/2010/main" val="3048588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arallelogram 31">
            <a:extLst>
              <a:ext uri="{FF2B5EF4-FFF2-40B4-BE49-F238E27FC236}">
                <a16:creationId xmlns:a16="http://schemas.microsoft.com/office/drawing/2014/main" id="{A45F5492-B233-9343-9484-8289DF51EE4F}"/>
              </a:ext>
            </a:extLst>
          </p:cNvPr>
          <p:cNvSpPr/>
          <p:nvPr/>
        </p:nvSpPr>
        <p:spPr>
          <a:xfrm>
            <a:off x="6395230" y="2738269"/>
            <a:ext cx="2018981" cy="1518557"/>
          </a:xfrm>
          <a:prstGeom prst="parallelogram">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arallelogram 14"/>
          <p:cNvSpPr/>
          <p:nvPr/>
        </p:nvSpPr>
        <p:spPr>
          <a:xfrm>
            <a:off x="1927211" y="2756035"/>
            <a:ext cx="4818284" cy="1518557"/>
          </a:xfrm>
          <a:prstGeom prst="parallelogram">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587359" y="333775"/>
            <a:ext cx="4682629" cy="830997"/>
          </a:xfrm>
          <a:prstGeom prst="rect">
            <a:avLst/>
          </a:prstGeom>
          <a:noFill/>
        </p:spPr>
        <p:txBody>
          <a:bodyPr wrap="none" rtlCol="0">
            <a:spAutoFit/>
          </a:bodyPr>
          <a:lstStyle/>
          <a:p>
            <a:r>
              <a:rPr lang="en-US" sz="4800" dirty="0"/>
              <a:t>Lateral Flow assay</a:t>
            </a:r>
          </a:p>
        </p:txBody>
      </p:sp>
      <p:sp>
        <p:nvSpPr>
          <p:cNvPr id="2" name="Parallelogram 1"/>
          <p:cNvSpPr/>
          <p:nvPr/>
        </p:nvSpPr>
        <p:spPr>
          <a:xfrm>
            <a:off x="522515" y="2753346"/>
            <a:ext cx="11152414" cy="1518557"/>
          </a:xfrm>
          <a:prstGeom prst="parallelogram">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448829" y="2894634"/>
            <a:ext cx="958589" cy="1107996"/>
          </a:xfrm>
          <a:prstGeom prst="rect">
            <a:avLst/>
          </a:prstGeom>
          <a:noFill/>
        </p:spPr>
        <p:txBody>
          <a:bodyPr wrap="square" rtlCol="0">
            <a:spAutoFit/>
          </a:bodyPr>
          <a:lstStyle/>
          <a:p>
            <a:r>
              <a:rPr lang="en-US" sz="6600" dirty="0">
                <a:solidFill>
                  <a:srgbClr val="00B050"/>
                </a:solidFill>
              </a:rPr>
              <a:t>Y</a:t>
            </a:r>
          </a:p>
        </p:txBody>
      </p:sp>
      <p:sp>
        <p:nvSpPr>
          <p:cNvPr id="27" name="TextBox 26"/>
          <p:cNvSpPr txBox="1"/>
          <p:nvPr/>
        </p:nvSpPr>
        <p:spPr>
          <a:xfrm>
            <a:off x="7622571" y="3394771"/>
            <a:ext cx="958589" cy="1107996"/>
          </a:xfrm>
          <a:prstGeom prst="rect">
            <a:avLst/>
          </a:prstGeom>
          <a:noFill/>
        </p:spPr>
        <p:txBody>
          <a:bodyPr wrap="square" rtlCol="0">
            <a:spAutoFit/>
          </a:bodyPr>
          <a:lstStyle/>
          <a:p>
            <a:r>
              <a:rPr lang="en-US" sz="6600" dirty="0">
                <a:solidFill>
                  <a:srgbClr val="00B050"/>
                </a:solidFill>
              </a:rPr>
              <a:t>Y</a:t>
            </a:r>
          </a:p>
        </p:txBody>
      </p:sp>
      <p:sp>
        <p:nvSpPr>
          <p:cNvPr id="42" name="Parallelogram 41"/>
          <p:cNvSpPr/>
          <p:nvPr/>
        </p:nvSpPr>
        <p:spPr>
          <a:xfrm>
            <a:off x="536609" y="2767726"/>
            <a:ext cx="1760875" cy="1518557"/>
          </a:xfrm>
          <a:prstGeom prst="parallelogram">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6241576" y="4309394"/>
            <a:ext cx="2229713" cy="707886"/>
          </a:xfrm>
          <a:prstGeom prst="rect">
            <a:avLst/>
          </a:prstGeom>
          <a:noFill/>
        </p:spPr>
        <p:txBody>
          <a:bodyPr wrap="none" rtlCol="0">
            <a:spAutoFit/>
          </a:bodyPr>
          <a:lstStyle/>
          <a:p>
            <a:r>
              <a:rPr lang="en-US" sz="4000" b="1" dirty="0"/>
              <a:t>TEST LINE</a:t>
            </a:r>
          </a:p>
        </p:txBody>
      </p:sp>
      <p:grpSp>
        <p:nvGrpSpPr>
          <p:cNvPr id="5" name="Group 4">
            <a:extLst>
              <a:ext uri="{FF2B5EF4-FFF2-40B4-BE49-F238E27FC236}">
                <a16:creationId xmlns:a16="http://schemas.microsoft.com/office/drawing/2014/main" id="{CF0D0418-D5BB-6F4B-8ADC-E6C4B5806A7F}"/>
              </a:ext>
            </a:extLst>
          </p:cNvPr>
          <p:cNvGrpSpPr/>
          <p:nvPr/>
        </p:nvGrpSpPr>
        <p:grpSpPr>
          <a:xfrm rot="6528984">
            <a:off x="5748597" y="1186586"/>
            <a:ext cx="2089786" cy="2589781"/>
            <a:chOff x="1783475" y="2523862"/>
            <a:chExt cx="2089786" cy="2589781"/>
          </a:xfrm>
        </p:grpSpPr>
        <p:sp>
          <p:nvSpPr>
            <p:cNvPr id="28" name="Oval 27">
              <a:extLst>
                <a:ext uri="{FF2B5EF4-FFF2-40B4-BE49-F238E27FC236}">
                  <a16:creationId xmlns:a16="http://schemas.microsoft.com/office/drawing/2014/main" id="{DC14B4DD-6D38-024E-BE73-C33CBA1D62B3}"/>
                </a:ext>
              </a:extLst>
            </p:cNvPr>
            <p:cNvSpPr/>
            <p:nvPr/>
          </p:nvSpPr>
          <p:spPr>
            <a:xfrm>
              <a:off x="2170286" y="3570268"/>
              <a:ext cx="636816" cy="7016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29" name="TextBox 28">
              <a:extLst>
                <a:ext uri="{FF2B5EF4-FFF2-40B4-BE49-F238E27FC236}">
                  <a16:creationId xmlns:a16="http://schemas.microsoft.com/office/drawing/2014/main" id="{40173943-5374-CB4B-9324-A0498EE14CCD}"/>
                </a:ext>
              </a:extLst>
            </p:cNvPr>
            <p:cNvSpPr txBox="1"/>
            <p:nvPr/>
          </p:nvSpPr>
          <p:spPr>
            <a:xfrm rot="2761503">
              <a:off x="2556278" y="3082474"/>
              <a:ext cx="958589" cy="1107996"/>
            </a:xfrm>
            <a:prstGeom prst="rect">
              <a:avLst/>
            </a:prstGeom>
            <a:noFill/>
          </p:spPr>
          <p:txBody>
            <a:bodyPr wrap="square" rtlCol="0">
              <a:spAutoFit/>
            </a:bodyPr>
            <a:lstStyle/>
            <a:p>
              <a:r>
                <a:rPr lang="en-US" sz="6600" dirty="0"/>
                <a:t>Y</a:t>
              </a:r>
            </a:p>
          </p:txBody>
        </p:sp>
        <p:sp>
          <p:nvSpPr>
            <p:cNvPr id="30" name="TextBox 29">
              <a:extLst>
                <a:ext uri="{FF2B5EF4-FFF2-40B4-BE49-F238E27FC236}">
                  <a16:creationId xmlns:a16="http://schemas.microsoft.com/office/drawing/2014/main" id="{8D826CEA-F15A-A347-AFAC-3B397EEC171E}"/>
                </a:ext>
              </a:extLst>
            </p:cNvPr>
            <p:cNvSpPr txBox="1"/>
            <p:nvPr/>
          </p:nvSpPr>
          <p:spPr>
            <a:xfrm rot="10800000">
              <a:off x="1844721" y="4005647"/>
              <a:ext cx="958589" cy="1107996"/>
            </a:xfrm>
            <a:prstGeom prst="rect">
              <a:avLst/>
            </a:prstGeom>
            <a:noFill/>
          </p:spPr>
          <p:txBody>
            <a:bodyPr wrap="square" rtlCol="0">
              <a:spAutoFit/>
            </a:bodyPr>
            <a:lstStyle/>
            <a:p>
              <a:r>
                <a:rPr lang="en-US" sz="6600" dirty="0"/>
                <a:t>Y</a:t>
              </a:r>
            </a:p>
          </p:txBody>
        </p:sp>
        <p:sp>
          <p:nvSpPr>
            <p:cNvPr id="31" name="TextBox 30">
              <a:extLst>
                <a:ext uri="{FF2B5EF4-FFF2-40B4-BE49-F238E27FC236}">
                  <a16:creationId xmlns:a16="http://schemas.microsoft.com/office/drawing/2014/main" id="{CB16C66B-7779-BB4F-84A9-D2229F9DC427}"/>
                </a:ext>
              </a:extLst>
            </p:cNvPr>
            <p:cNvSpPr txBox="1"/>
            <p:nvPr/>
          </p:nvSpPr>
          <p:spPr>
            <a:xfrm rot="19263954">
              <a:off x="1857562" y="2738602"/>
              <a:ext cx="958589" cy="1107996"/>
            </a:xfrm>
            <a:prstGeom prst="rect">
              <a:avLst/>
            </a:prstGeom>
            <a:noFill/>
          </p:spPr>
          <p:txBody>
            <a:bodyPr wrap="square" rtlCol="0">
              <a:spAutoFit/>
            </a:bodyPr>
            <a:lstStyle/>
            <a:p>
              <a:r>
                <a:rPr lang="en-US" sz="6600" dirty="0"/>
                <a:t>Y</a:t>
              </a:r>
            </a:p>
          </p:txBody>
        </p:sp>
        <p:pic>
          <p:nvPicPr>
            <p:cNvPr id="34" name="Picture 33">
              <a:extLst>
                <a:ext uri="{FF2B5EF4-FFF2-40B4-BE49-F238E27FC236}">
                  <a16:creationId xmlns:a16="http://schemas.microsoft.com/office/drawing/2014/main" id="{1D8ECD65-DCD2-694D-8331-C950C2D81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35485">
              <a:off x="1783475" y="2523862"/>
              <a:ext cx="287472" cy="716452"/>
            </a:xfrm>
            <a:prstGeom prst="rect">
              <a:avLst/>
            </a:prstGeom>
          </p:spPr>
        </p:pic>
        <p:pic>
          <p:nvPicPr>
            <p:cNvPr id="44" name="Picture 43">
              <a:extLst>
                <a:ext uri="{FF2B5EF4-FFF2-40B4-BE49-F238E27FC236}">
                  <a16:creationId xmlns:a16="http://schemas.microsoft.com/office/drawing/2014/main" id="{C8FA8052-0BE6-104E-B5D9-E67D98B90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054390">
              <a:off x="3371299" y="3010870"/>
              <a:ext cx="287472" cy="716452"/>
            </a:xfrm>
            <a:prstGeom prst="rect">
              <a:avLst/>
            </a:prstGeom>
          </p:spPr>
        </p:pic>
      </p:grpSp>
      <p:sp>
        <p:nvSpPr>
          <p:cNvPr id="25" name="Parallelogram 24">
            <a:extLst>
              <a:ext uri="{FF2B5EF4-FFF2-40B4-BE49-F238E27FC236}">
                <a16:creationId xmlns:a16="http://schemas.microsoft.com/office/drawing/2014/main" id="{4859CACB-07BD-B84C-A4F0-3C45D7B3F416}"/>
              </a:ext>
            </a:extLst>
          </p:cNvPr>
          <p:cNvSpPr/>
          <p:nvPr/>
        </p:nvSpPr>
        <p:spPr>
          <a:xfrm>
            <a:off x="8046429" y="2753345"/>
            <a:ext cx="1760875" cy="1518557"/>
          </a:xfrm>
          <a:prstGeom prst="parallelogram">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727E7CDB-562A-714B-9E27-861D9D0A898F}"/>
              </a:ext>
            </a:extLst>
          </p:cNvPr>
          <p:cNvGrpSpPr/>
          <p:nvPr/>
        </p:nvGrpSpPr>
        <p:grpSpPr>
          <a:xfrm rot="15522119">
            <a:off x="7592551" y="1404301"/>
            <a:ext cx="1806096" cy="2589781"/>
            <a:chOff x="1783475" y="2523862"/>
            <a:chExt cx="1806096" cy="2589781"/>
          </a:xfrm>
        </p:grpSpPr>
        <p:sp>
          <p:nvSpPr>
            <p:cNvPr id="46" name="Oval 45">
              <a:extLst>
                <a:ext uri="{FF2B5EF4-FFF2-40B4-BE49-F238E27FC236}">
                  <a16:creationId xmlns:a16="http://schemas.microsoft.com/office/drawing/2014/main" id="{3DA8AAE4-637E-3F42-BB48-FE64000A74E2}"/>
                </a:ext>
              </a:extLst>
            </p:cNvPr>
            <p:cNvSpPr/>
            <p:nvPr/>
          </p:nvSpPr>
          <p:spPr>
            <a:xfrm>
              <a:off x="2170286" y="3570268"/>
              <a:ext cx="636816" cy="7016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B090E4A-5BB0-DB41-8F39-621857988E86}"/>
                </a:ext>
              </a:extLst>
            </p:cNvPr>
            <p:cNvSpPr txBox="1"/>
            <p:nvPr/>
          </p:nvSpPr>
          <p:spPr>
            <a:xfrm rot="2761503">
              <a:off x="2556278" y="3082474"/>
              <a:ext cx="958589" cy="1107996"/>
            </a:xfrm>
            <a:prstGeom prst="rect">
              <a:avLst/>
            </a:prstGeom>
            <a:noFill/>
          </p:spPr>
          <p:txBody>
            <a:bodyPr wrap="square" rtlCol="0">
              <a:spAutoFit/>
            </a:bodyPr>
            <a:lstStyle/>
            <a:p>
              <a:r>
                <a:rPr lang="en-US" sz="6600" dirty="0"/>
                <a:t>Y</a:t>
              </a:r>
            </a:p>
          </p:txBody>
        </p:sp>
        <p:sp>
          <p:nvSpPr>
            <p:cNvPr id="48" name="TextBox 47">
              <a:extLst>
                <a:ext uri="{FF2B5EF4-FFF2-40B4-BE49-F238E27FC236}">
                  <a16:creationId xmlns:a16="http://schemas.microsoft.com/office/drawing/2014/main" id="{0E64E50F-A913-BE47-AD3B-E52FBA267460}"/>
                </a:ext>
              </a:extLst>
            </p:cNvPr>
            <p:cNvSpPr txBox="1"/>
            <p:nvPr/>
          </p:nvSpPr>
          <p:spPr>
            <a:xfrm rot="10800000">
              <a:off x="1844721" y="4005647"/>
              <a:ext cx="958589" cy="1107996"/>
            </a:xfrm>
            <a:prstGeom prst="rect">
              <a:avLst/>
            </a:prstGeom>
            <a:noFill/>
          </p:spPr>
          <p:txBody>
            <a:bodyPr wrap="square" rtlCol="0">
              <a:spAutoFit/>
            </a:bodyPr>
            <a:lstStyle/>
            <a:p>
              <a:r>
                <a:rPr lang="en-US" sz="6600" dirty="0"/>
                <a:t>Y</a:t>
              </a:r>
            </a:p>
          </p:txBody>
        </p:sp>
        <p:sp>
          <p:nvSpPr>
            <p:cNvPr id="49" name="TextBox 48">
              <a:extLst>
                <a:ext uri="{FF2B5EF4-FFF2-40B4-BE49-F238E27FC236}">
                  <a16:creationId xmlns:a16="http://schemas.microsoft.com/office/drawing/2014/main" id="{74BF8718-ECCC-474A-894A-A31EA1575D29}"/>
                </a:ext>
              </a:extLst>
            </p:cNvPr>
            <p:cNvSpPr txBox="1"/>
            <p:nvPr/>
          </p:nvSpPr>
          <p:spPr>
            <a:xfrm rot="19263954">
              <a:off x="1857562" y="2738602"/>
              <a:ext cx="958589" cy="1107996"/>
            </a:xfrm>
            <a:prstGeom prst="rect">
              <a:avLst/>
            </a:prstGeom>
            <a:noFill/>
          </p:spPr>
          <p:txBody>
            <a:bodyPr wrap="square" rtlCol="0">
              <a:spAutoFit/>
            </a:bodyPr>
            <a:lstStyle/>
            <a:p>
              <a:r>
                <a:rPr lang="en-US" sz="6600" dirty="0"/>
                <a:t>Y</a:t>
              </a:r>
            </a:p>
          </p:txBody>
        </p:sp>
        <p:pic>
          <p:nvPicPr>
            <p:cNvPr id="50" name="Picture 49">
              <a:extLst>
                <a:ext uri="{FF2B5EF4-FFF2-40B4-BE49-F238E27FC236}">
                  <a16:creationId xmlns:a16="http://schemas.microsoft.com/office/drawing/2014/main" id="{05B135A5-FDAB-FD48-9F0A-8AC70584B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135485">
              <a:off x="1783475" y="2523862"/>
              <a:ext cx="287472" cy="716452"/>
            </a:xfrm>
            <a:prstGeom prst="rect">
              <a:avLst/>
            </a:prstGeom>
          </p:spPr>
        </p:pic>
      </p:grpSp>
      <p:sp>
        <p:nvSpPr>
          <p:cNvPr id="33" name="Parallelogram 32">
            <a:extLst>
              <a:ext uri="{FF2B5EF4-FFF2-40B4-BE49-F238E27FC236}">
                <a16:creationId xmlns:a16="http://schemas.microsoft.com/office/drawing/2014/main" id="{E754F306-3CCD-DD4B-98A2-292FCAE7A36E}"/>
              </a:ext>
            </a:extLst>
          </p:cNvPr>
          <p:cNvSpPr/>
          <p:nvPr/>
        </p:nvSpPr>
        <p:spPr>
          <a:xfrm>
            <a:off x="9427304" y="2753345"/>
            <a:ext cx="2018981" cy="1518557"/>
          </a:xfrm>
          <a:prstGeom prst="parallelogram">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8DA7CFA5-93C8-164D-BD0D-DAAA6AFCF3A0}"/>
              </a:ext>
            </a:extLst>
          </p:cNvPr>
          <p:cNvSpPr txBox="1"/>
          <p:nvPr/>
        </p:nvSpPr>
        <p:spPr>
          <a:xfrm>
            <a:off x="10113955" y="3495620"/>
            <a:ext cx="958589" cy="1107996"/>
          </a:xfrm>
          <a:prstGeom prst="rect">
            <a:avLst/>
          </a:prstGeom>
          <a:noFill/>
        </p:spPr>
        <p:txBody>
          <a:bodyPr wrap="square" rtlCol="0">
            <a:spAutoFit/>
          </a:bodyPr>
          <a:lstStyle/>
          <a:p>
            <a:r>
              <a:rPr lang="en-US" sz="6600" dirty="0">
                <a:solidFill>
                  <a:srgbClr val="FFC000"/>
                </a:solidFill>
              </a:rPr>
              <a:t>Y</a:t>
            </a:r>
          </a:p>
        </p:txBody>
      </p:sp>
      <p:sp>
        <p:nvSpPr>
          <p:cNvPr id="56" name="TextBox 55">
            <a:extLst>
              <a:ext uri="{FF2B5EF4-FFF2-40B4-BE49-F238E27FC236}">
                <a16:creationId xmlns:a16="http://schemas.microsoft.com/office/drawing/2014/main" id="{68AD2086-0360-BF4E-96A6-7488338C2322}"/>
              </a:ext>
            </a:extLst>
          </p:cNvPr>
          <p:cNvSpPr txBox="1"/>
          <p:nvPr/>
        </p:nvSpPr>
        <p:spPr>
          <a:xfrm>
            <a:off x="10643243" y="2340636"/>
            <a:ext cx="958589" cy="1107996"/>
          </a:xfrm>
          <a:prstGeom prst="rect">
            <a:avLst/>
          </a:prstGeom>
          <a:noFill/>
        </p:spPr>
        <p:txBody>
          <a:bodyPr wrap="square" rtlCol="0">
            <a:spAutoFit/>
          </a:bodyPr>
          <a:lstStyle/>
          <a:p>
            <a:r>
              <a:rPr lang="en-US" sz="6600" dirty="0">
                <a:solidFill>
                  <a:srgbClr val="FFC000"/>
                </a:solidFill>
              </a:rPr>
              <a:t>Y</a:t>
            </a:r>
          </a:p>
        </p:txBody>
      </p:sp>
      <p:sp>
        <p:nvSpPr>
          <p:cNvPr id="57" name="TextBox 56">
            <a:extLst>
              <a:ext uri="{FF2B5EF4-FFF2-40B4-BE49-F238E27FC236}">
                <a16:creationId xmlns:a16="http://schemas.microsoft.com/office/drawing/2014/main" id="{2E8102F9-AF67-2740-829D-83199251BA8A}"/>
              </a:ext>
            </a:extLst>
          </p:cNvPr>
          <p:cNvSpPr txBox="1"/>
          <p:nvPr/>
        </p:nvSpPr>
        <p:spPr>
          <a:xfrm>
            <a:off x="9054777" y="4276516"/>
            <a:ext cx="2235740" cy="707886"/>
          </a:xfrm>
          <a:prstGeom prst="rect">
            <a:avLst/>
          </a:prstGeom>
          <a:noFill/>
        </p:spPr>
        <p:txBody>
          <a:bodyPr wrap="none" rtlCol="0">
            <a:spAutoFit/>
          </a:bodyPr>
          <a:lstStyle/>
          <a:p>
            <a:r>
              <a:rPr lang="en-US" sz="4000" b="1" dirty="0"/>
              <a:t>CONTROL</a:t>
            </a:r>
          </a:p>
        </p:txBody>
      </p:sp>
      <p:grpSp>
        <p:nvGrpSpPr>
          <p:cNvPr id="3" name="Group 2">
            <a:extLst>
              <a:ext uri="{FF2B5EF4-FFF2-40B4-BE49-F238E27FC236}">
                <a16:creationId xmlns:a16="http://schemas.microsoft.com/office/drawing/2014/main" id="{DEAC5090-8744-B04C-AF25-1D611C3F6088}"/>
              </a:ext>
            </a:extLst>
          </p:cNvPr>
          <p:cNvGrpSpPr/>
          <p:nvPr/>
        </p:nvGrpSpPr>
        <p:grpSpPr>
          <a:xfrm>
            <a:off x="9730286" y="857787"/>
            <a:ext cx="1895155" cy="2133693"/>
            <a:chOff x="9701884" y="303729"/>
            <a:chExt cx="1895155" cy="2133693"/>
          </a:xfrm>
        </p:grpSpPr>
        <p:sp>
          <p:nvSpPr>
            <p:cNvPr id="58" name="Oval 57">
              <a:extLst>
                <a:ext uri="{FF2B5EF4-FFF2-40B4-BE49-F238E27FC236}">
                  <a16:creationId xmlns:a16="http://schemas.microsoft.com/office/drawing/2014/main" id="{0796648B-EE3C-9646-A083-14E2D7620ABF}"/>
                </a:ext>
              </a:extLst>
            </p:cNvPr>
            <p:cNvSpPr/>
            <p:nvPr/>
          </p:nvSpPr>
          <p:spPr>
            <a:xfrm>
              <a:off x="10255881" y="894047"/>
              <a:ext cx="636816" cy="7016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5C3D5EE2-0E76-0C4C-B20D-D485E8F8FCB3}"/>
                </a:ext>
              </a:extLst>
            </p:cNvPr>
            <p:cNvSpPr txBox="1"/>
            <p:nvPr/>
          </p:nvSpPr>
          <p:spPr>
            <a:xfrm rot="10800000">
              <a:off x="9930316" y="1329426"/>
              <a:ext cx="958589" cy="1107996"/>
            </a:xfrm>
            <a:prstGeom prst="rect">
              <a:avLst/>
            </a:prstGeom>
            <a:noFill/>
          </p:spPr>
          <p:txBody>
            <a:bodyPr wrap="square" rtlCol="0">
              <a:spAutoFit/>
            </a:bodyPr>
            <a:lstStyle/>
            <a:p>
              <a:r>
                <a:rPr lang="en-US" sz="6600" dirty="0">
                  <a:solidFill>
                    <a:schemeClr val="bg1">
                      <a:lumMod val="75000"/>
                    </a:schemeClr>
                  </a:solidFill>
                </a:rPr>
                <a:t>Y</a:t>
              </a:r>
            </a:p>
          </p:txBody>
        </p:sp>
        <p:sp>
          <p:nvSpPr>
            <p:cNvPr id="60" name="TextBox 59">
              <a:extLst>
                <a:ext uri="{FF2B5EF4-FFF2-40B4-BE49-F238E27FC236}">
                  <a16:creationId xmlns:a16="http://schemas.microsoft.com/office/drawing/2014/main" id="{39FFA8ED-38AA-CA4C-84E4-636BA15D4654}"/>
                </a:ext>
              </a:extLst>
            </p:cNvPr>
            <p:cNvSpPr txBox="1"/>
            <p:nvPr/>
          </p:nvSpPr>
          <p:spPr>
            <a:xfrm rot="2318801">
              <a:off x="10638450" y="322538"/>
              <a:ext cx="958589" cy="1107996"/>
            </a:xfrm>
            <a:prstGeom prst="rect">
              <a:avLst/>
            </a:prstGeom>
            <a:noFill/>
          </p:spPr>
          <p:txBody>
            <a:bodyPr wrap="square" rtlCol="0">
              <a:spAutoFit/>
            </a:bodyPr>
            <a:lstStyle/>
            <a:p>
              <a:r>
                <a:rPr lang="en-US" sz="6600" dirty="0">
                  <a:solidFill>
                    <a:schemeClr val="bg1">
                      <a:lumMod val="75000"/>
                    </a:schemeClr>
                  </a:solidFill>
                </a:rPr>
                <a:t>Y</a:t>
              </a:r>
            </a:p>
          </p:txBody>
        </p:sp>
        <p:sp>
          <p:nvSpPr>
            <p:cNvPr id="61" name="TextBox 60">
              <a:extLst>
                <a:ext uri="{FF2B5EF4-FFF2-40B4-BE49-F238E27FC236}">
                  <a16:creationId xmlns:a16="http://schemas.microsoft.com/office/drawing/2014/main" id="{B709E82B-8769-E744-B142-C20BBF543110}"/>
                </a:ext>
              </a:extLst>
            </p:cNvPr>
            <p:cNvSpPr txBox="1"/>
            <p:nvPr/>
          </p:nvSpPr>
          <p:spPr>
            <a:xfrm rot="18537132">
              <a:off x="9776587" y="229026"/>
              <a:ext cx="958589" cy="1107996"/>
            </a:xfrm>
            <a:prstGeom prst="rect">
              <a:avLst/>
            </a:prstGeom>
            <a:noFill/>
          </p:spPr>
          <p:txBody>
            <a:bodyPr wrap="square" rtlCol="0">
              <a:spAutoFit/>
            </a:bodyPr>
            <a:lstStyle/>
            <a:p>
              <a:r>
                <a:rPr lang="en-US" sz="6600" dirty="0">
                  <a:solidFill>
                    <a:schemeClr val="bg1">
                      <a:lumMod val="75000"/>
                    </a:schemeClr>
                  </a:solidFill>
                </a:rPr>
                <a:t>Y</a:t>
              </a:r>
            </a:p>
          </p:txBody>
        </p:sp>
      </p:grpSp>
      <p:grpSp>
        <p:nvGrpSpPr>
          <p:cNvPr id="62" name="Group 61">
            <a:extLst>
              <a:ext uri="{FF2B5EF4-FFF2-40B4-BE49-F238E27FC236}">
                <a16:creationId xmlns:a16="http://schemas.microsoft.com/office/drawing/2014/main" id="{5D772842-2885-3041-9BCC-B3CB9A40B75C}"/>
              </a:ext>
            </a:extLst>
          </p:cNvPr>
          <p:cNvGrpSpPr/>
          <p:nvPr/>
        </p:nvGrpSpPr>
        <p:grpSpPr>
          <a:xfrm>
            <a:off x="9156514" y="1949293"/>
            <a:ext cx="1931307" cy="2133693"/>
            <a:chOff x="9701884" y="303729"/>
            <a:chExt cx="1931307" cy="2133693"/>
          </a:xfrm>
        </p:grpSpPr>
        <p:sp>
          <p:nvSpPr>
            <p:cNvPr id="63" name="Oval 62">
              <a:extLst>
                <a:ext uri="{FF2B5EF4-FFF2-40B4-BE49-F238E27FC236}">
                  <a16:creationId xmlns:a16="http://schemas.microsoft.com/office/drawing/2014/main" id="{B4068A5B-E1DD-0E46-A654-F016946A2282}"/>
                </a:ext>
              </a:extLst>
            </p:cNvPr>
            <p:cNvSpPr/>
            <p:nvPr/>
          </p:nvSpPr>
          <p:spPr>
            <a:xfrm>
              <a:off x="10255881" y="894047"/>
              <a:ext cx="636816" cy="7016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54252F2-84F3-494B-970F-8AC0E743FF18}"/>
                </a:ext>
              </a:extLst>
            </p:cNvPr>
            <p:cNvSpPr txBox="1"/>
            <p:nvPr/>
          </p:nvSpPr>
          <p:spPr>
            <a:xfrm rot="10800000">
              <a:off x="9930316" y="1329426"/>
              <a:ext cx="958589" cy="1107996"/>
            </a:xfrm>
            <a:prstGeom prst="rect">
              <a:avLst/>
            </a:prstGeom>
            <a:noFill/>
          </p:spPr>
          <p:txBody>
            <a:bodyPr wrap="square" rtlCol="0">
              <a:spAutoFit/>
            </a:bodyPr>
            <a:lstStyle/>
            <a:p>
              <a:r>
                <a:rPr lang="en-US" sz="6600" dirty="0">
                  <a:solidFill>
                    <a:schemeClr val="bg1">
                      <a:lumMod val="75000"/>
                    </a:schemeClr>
                  </a:solidFill>
                </a:rPr>
                <a:t>Y</a:t>
              </a:r>
            </a:p>
          </p:txBody>
        </p:sp>
        <p:sp>
          <p:nvSpPr>
            <p:cNvPr id="65" name="TextBox 64">
              <a:extLst>
                <a:ext uri="{FF2B5EF4-FFF2-40B4-BE49-F238E27FC236}">
                  <a16:creationId xmlns:a16="http://schemas.microsoft.com/office/drawing/2014/main" id="{96BADD73-8FB2-574A-A9AE-77BF53B30333}"/>
                </a:ext>
              </a:extLst>
            </p:cNvPr>
            <p:cNvSpPr txBox="1"/>
            <p:nvPr/>
          </p:nvSpPr>
          <p:spPr>
            <a:xfrm rot="2318801">
              <a:off x="10674602" y="336395"/>
              <a:ext cx="958589" cy="1107996"/>
            </a:xfrm>
            <a:prstGeom prst="rect">
              <a:avLst/>
            </a:prstGeom>
            <a:noFill/>
          </p:spPr>
          <p:txBody>
            <a:bodyPr wrap="square" rtlCol="0">
              <a:spAutoFit/>
            </a:bodyPr>
            <a:lstStyle/>
            <a:p>
              <a:r>
                <a:rPr lang="en-US" sz="6600" dirty="0">
                  <a:solidFill>
                    <a:schemeClr val="bg1">
                      <a:lumMod val="75000"/>
                    </a:schemeClr>
                  </a:solidFill>
                </a:rPr>
                <a:t>Y</a:t>
              </a:r>
            </a:p>
          </p:txBody>
        </p:sp>
        <p:sp>
          <p:nvSpPr>
            <p:cNvPr id="66" name="TextBox 65">
              <a:extLst>
                <a:ext uri="{FF2B5EF4-FFF2-40B4-BE49-F238E27FC236}">
                  <a16:creationId xmlns:a16="http://schemas.microsoft.com/office/drawing/2014/main" id="{1372DC35-6984-5740-8D1D-BA4EB4C2A09F}"/>
                </a:ext>
              </a:extLst>
            </p:cNvPr>
            <p:cNvSpPr txBox="1"/>
            <p:nvPr/>
          </p:nvSpPr>
          <p:spPr>
            <a:xfrm rot="18537132">
              <a:off x="9776587" y="229026"/>
              <a:ext cx="958589" cy="1107996"/>
            </a:xfrm>
            <a:prstGeom prst="rect">
              <a:avLst/>
            </a:prstGeom>
            <a:noFill/>
          </p:spPr>
          <p:txBody>
            <a:bodyPr wrap="square" rtlCol="0">
              <a:spAutoFit/>
            </a:bodyPr>
            <a:lstStyle/>
            <a:p>
              <a:r>
                <a:rPr lang="en-US" sz="6600" dirty="0">
                  <a:solidFill>
                    <a:schemeClr val="bg1">
                      <a:lumMod val="75000"/>
                    </a:schemeClr>
                  </a:solidFill>
                </a:rPr>
                <a:t>Y</a:t>
              </a:r>
            </a:p>
          </p:txBody>
        </p:sp>
      </p:grpSp>
    </p:spTree>
    <p:extLst>
      <p:ext uri="{BB962C8B-B14F-4D97-AF65-F5344CB8AC3E}">
        <p14:creationId xmlns:p14="http://schemas.microsoft.com/office/powerpoint/2010/main" val="638014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40C862-5505-C849-82DD-BB67CEDADBD4}"/>
              </a:ext>
            </a:extLst>
          </p:cNvPr>
          <p:cNvSpPr txBox="1"/>
          <p:nvPr/>
        </p:nvSpPr>
        <p:spPr>
          <a:xfrm>
            <a:off x="1171574" y="2116515"/>
            <a:ext cx="10163175" cy="1569660"/>
          </a:xfrm>
          <a:prstGeom prst="rect">
            <a:avLst/>
          </a:prstGeom>
          <a:noFill/>
        </p:spPr>
        <p:txBody>
          <a:bodyPr wrap="square" rtlCol="0">
            <a:spAutoFit/>
          </a:bodyPr>
          <a:lstStyle/>
          <a:p>
            <a:pPr algn="ctr"/>
            <a:r>
              <a:rPr lang="en-US" sz="4800" dirty="0"/>
              <a:t>But why the LFD tests keep working despite the Omicron variant?</a:t>
            </a:r>
          </a:p>
        </p:txBody>
      </p:sp>
    </p:spTree>
    <p:extLst>
      <p:ext uri="{BB962C8B-B14F-4D97-AF65-F5344CB8AC3E}">
        <p14:creationId xmlns:p14="http://schemas.microsoft.com/office/powerpoint/2010/main" val="303613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2BE3B66-D6C8-214B-AA27-F95D44087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6426" y="1482499"/>
            <a:ext cx="5368925" cy="4661125"/>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350E3481-367F-9646-8D27-B314D609E29D}"/>
              </a:ext>
            </a:extLst>
          </p:cNvPr>
          <p:cNvSpPr/>
          <p:nvPr/>
        </p:nvSpPr>
        <p:spPr>
          <a:xfrm>
            <a:off x="2771775" y="1128713"/>
            <a:ext cx="245745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0369E3F-AF1E-3348-A275-485292420033}"/>
              </a:ext>
            </a:extLst>
          </p:cNvPr>
          <p:cNvSpPr txBox="1"/>
          <p:nvPr/>
        </p:nvSpPr>
        <p:spPr>
          <a:xfrm>
            <a:off x="2014151" y="482382"/>
            <a:ext cx="3492110" cy="646331"/>
          </a:xfrm>
          <a:prstGeom prst="rect">
            <a:avLst/>
          </a:prstGeom>
          <a:noFill/>
        </p:spPr>
        <p:txBody>
          <a:bodyPr wrap="none" rtlCol="0">
            <a:spAutoFit/>
          </a:bodyPr>
          <a:lstStyle/>
          <a:p>
            <a:r>
              <a:rPr lang="en-US" dirty="0"/>
              <a:t>The LFD test target this protein and</a:t>
            </a:r>
          </a:p>
          <a:p>
            <a:r>
              <a:rPr lang="en-US" dirty="0"/>
              <a:t>NOT the spike protein</a:t>
            </a:r>
          </a:p>
        </p:txBody>
      </p:sp>
    </p:spTree>
    <p:extLst>
      <p:ext uri="{BB962C8B-B14F-4D97-AF65-F5344CB8AC3E}">
        <p14:creationId xmlns:p14="http://schemas.microsoft.com/office/powerpoint/2010/main" val="3269451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2648748"/>
            <a:ext cx="12192000" cy="830997"/>
          </a:xfrm>
          <a:prstGeom prst="rect">
            <a:avLst/>
          </a:prstGeom>
          <a:noFill/>
        </p:spPr>
        <p:txBody>
          <a:bodyPr wrap="square" rtlCol="0">
            <a:spAutoFit/>
          </a:bodyPr>
          <a:lstStyle/>
          <a:p>
            <a:pPr algn="ctr"/>
            <a:r>
              <a:rPr lang="en-US" sz="4800" dirty="0"/>
              <a:t>Questions?</a:t>
            </a:r>
          </a:p>
        </p:txBody>
      </p:sp>
    </p:spTree>
    <p:extLst>
      <p:ext uri="{BB962C8B-B14F-4D97-AF65-F5344CB8AC3E}">
        <p14:creationId xmlns:p14="http://schemas.microsoft.com/office/powerpoint/2010/main" val="2982539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ltiscale approaches developed at 3D Technologies Research Group (NT3D)">
            <a:extLst>
              <a:ext uri="{FF2B5EF4-FFF2-40B4-BE49-F238E27FC236}">
                <a16:creationId xmlns:a16="http://schemas.microsoft.com/office/drawing/2014/main" id="{D5F3D208-B10B-0544-950C-8318CD60F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58" y="211666"/>
            <a:ext cx="7168993" cy="64346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0FEDBF-4D25-F04E-9A6A-C812C161C5A2}"/>
              </a:ext>
            </a:extLst>
          </p:cNvPr>
          <p:cNvSpPr txBox="1"/>
          <p:nvPr/>
        </p:nvSpPr>
        <p:spPr>
          <a:xfrm>
            <a:off x="8512146" y="6277001"/>
            <a:ext cx="3679854" cy="369332"/>
          </a:xfrm>
          <a:prstGeom prst="rect">
            <a:avLst/>
          </a:prstGeom>
          <a:noFill/>
        </p:spPr>
        <p:txBody>
          <a:bodyPr wrap="none" rtlCol="0">
            <a:spAutoFit/>
          </a:bodyPr>
          <a:lstStyle/>
          <a:p>
            <a:r>
              <a:rPr lang="en-US" dirty="0" err="1"/>
              <a:t>Dernowsek</a:t>
            </a:r>
            <a:r>
              <a:rPr lang="en-US" dirty="0"/>
              <a:t> et al, 2018, Biomechanics</a:t>
            </a:r>
          </a:p>
        </p:txBody>
      </p:sp>
      <p:sp>
        <p:nvSpPr>
          <p:cNvPr id="6" name="TextBox 5">
            <a:extLst>
              <a:ext uri="{FF2B5EF4-FFF2-40B4-BE49-F238E27FC236}">
                <a16:creationId xmlns:a16="http://schemas.microsoft.com/office/drawing/2014/main" id="{CBB43AD9-1D29-0C4A-82E1-6D2E0A0A383D}"/>
              </a:ext>
            </a:extLst>
          </p:cNvPr>
          <p:cNvSpPr txBox="1"/>
          <p:nvPr/>
        </p:nvSpPr>
        <p:spPr>
          <a:xfrm>
            <a:off x="7423483" y="544942"/>
            <a:ext cx="4673159" cy="2308324"/>
          </a:xfrm>
          <a:prstGeom prst="rect">
            <a:avLst/>
          </a:prstGeom>
          <a:noFill/>
        </p:spPr>
        <p:txBody>
          <a:bodyPr wrap="square" rtlCol="0">
            <a:spAutoFit/>
          </a:bodyPr>
          <a:lstStyle/>
          <a:p>
            <a:pPr algn="ctr"/>
            <a:r>
              <a:rPr lang="en-US" sz="4800" dirty="0"/>
              <a:t>An electronics journey through the human body</a:t>
            </a:r>
          </a:p>
        </p:txBody>
      </p:sp>
    </p:spTree>
    <p:extLst>
      <p:ext uri="{BB962C8B-B14F-4D97-AF65-F5344CB8AC3E}">
        <p14:creationId xmlns:p14="http://schemas.microsoft.com/office/powerpoint/2010/main" val="2721672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ELISA</a:t>
            </a:r>
          </a:p>
        </p:txBody>
      </p:sp>
      <p:sp>
        <p:nvSpPr>
          <p:cNvPr id="8" name="Rounded Rectangle 7"/>
          <p:cNvSpPr/>
          <p:nvPr/>
        </p:nvSpPr>
        <p:spPr>
          <a:xfrm>
            <a:off x="558140" y="4583876"/>
            <a:ext cx="2256312" cy="46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Plastic well</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9017" y="3465135"/>
            <a:ext cx="455435" cy="1135056"/>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045" y="3465135"/>
            <a:ext cx="455435" cy="1135056"/>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210" y="3451267"/>
            <a:ext cx="455435" cy="1135056"/>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375" y="3451267"/>
            <a:ext cx="455435" cy="1135056"/>
          </a:xfrm>
          <a:prstGeom prst="rect">
            <a:avLst/>
          </a:prstGeom>
        </p:spPr>
      </p:pic>
      <p:sp>
        <p:nvSpPr>
          <p:cNvPr id="13" name="TextBox 12"/>
          <p:cNvSpPr txBox="1"/>
          <p:nvPr/>
        </p:nvSpPr>
        <p:spPr>
          <a:xfrm>
            <a:off x="238255" y="5142016"/>
            <a:ext cx="2648930" cy="707886"/>
          </a:xfrm>
          <a:prstGeom prst="rect">
            <a:avLst/>
          </a:prstGeom>
          <a:noFill/>
        </p:spPr>
        <p:txBody>
          <a:bodyPr wrap="none" rtlCol="0">
            <a:spAutoFit/>
          </a:bodyPr>
          <a:lstStyle/>
          <a:p>
            <a:r>
              <a:rPr lang="en-US" sz="2000" dirty="0"/>
              <a:t>Antigen (=VIRUS) binds </a:t>
            </a:r>
          </a:p>
          <a:p>
            <a:r>
              <a:rPr lang="en-US" sz="2000" dirty="0"/>
              <a:t>to the surface</a:t>
            </a:r>
          </a:p>
        </p:txBody>
      </p:sp>
      <p:sp>
        <p:nvSpPr>
          <p:cNvPr id="14" name="TextBox 13"/>
          <p:cNvSpPr txBox="1"/>
          <p:nvPr/>
        </p:nvSpPr>
        <p:spPr>
          <a:xfrm>
            <a:off x="3111914" y="6263643"/>
            <a:ext cx="8989897" cy="400110"/>
          </a:xfrm>
          <a:prstGeom prst="rect">
            <a:avLst/>
          </a:prstGeom>
          <a:noFill/>
        </p:spPr>
        <p:txBody>
          <a:bodyPr wrap="none" rtlCol="0">
            <a:spAutoFit/>
          </a:bodyPr>
          <a:lstStyle/>
          <a:p>
            <a:pPr fontAlgn="base"/>
            <a:r>
              <a:rPr lang="en-US" sz="2000" dirty="0"/>
              <a:t>Source: A serological assay to detect SARS-CoV-2 seroconversion in humans, </a:t>
            </a:r>
            <a:r>
              <a:rPr lang="en-US" sz="2000" dirty="0" err="1"/>
              <a:t>MedRxiv</a:t>
            </a:r>
            <a:endParaRPr lang="en-US" sz="2000" dirty="0"/>
          </a:p>
        </p:txBody>
      </p:sp>
    </p:spTree>
    <p:extLst>
      <p:ext uri="{BB962C8B-B14F-4D97-AF65-F5344CB8AC3E}">
        <p14:creationId xmlns:p14="http://schemas.microsoft.com/office/powerpoint/2010/main" val="1653436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ELISA</a:t>
            </a:r>
          </a:p>
        </p:txBody>
      </p:sp>
      <p:sp>
        <p:nvSpPr>
          <p:cNvPr id="8" name="Rounded Rectangle 7"/>
          <p:cNvSpPr/>
          <p:nvPr/>
        </p:nvSpPr>
        <p:spPr>
          <a:xfrm>
            <a:off x="558140" y="4583876"/>
            <a:ext cx="2256312" cy="46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Plastic well</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9017" y="3465135"/>
            <a:ext cx="455435" cy="1135056"/>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045" y="3465135"/>
            <a:ext cx="455435" cy="1135056"/>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210" y="3451267"/>
            <a:ext cx="455435" cy="1135056"/>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375" y="3451267"/>
            <a:ext cx="455435" cy="1135056"/>
          </a:xfrm>
          <a:prstGeom prst="rect">
            <a:avLst/>
          </a:prstGeom>
        </p:spPr>
      </p:pic>
      <p:sp>
        <p:nvSpPr>
          <p:cNvPr id="13" name="TextBox 12"/>
          <p:cNvSpPr txBox="1"/>
          <p:nvPr/>
        </p:nvSpPr>
        <p:spPr>
          <a:xfrm>
            <a:off x="238255" y="5142016"/>
            <a:ext cx="2648930" cy="707886"/>
          </a:xfrm>
          <a:prstGeom prst="rect">
            <a:avLst/>
          </a:prstGeom>
          <a:noFill/>
        </p:spPr>
        <p:txBody>
          <a:bodyPr wrap="none" rtlCol="0">
            <a:spAutoFit/>
          </a:bodyPr>
          <a:lstStyle/>
          <a:p>
            <a:r>
              <a:rPr lang="en-US" sz="2000" dirty="0"/>
              <a:t>Antigen (=VIRUS) binds </a:t>
            </a:r>
          </a:p>
          <a:p>
            <a:r>
              <a:rPr lang="en-US" sz="2000" dirty="0"/>
              <a:t>to the surface</a:t>
            </a:r>
          </a:p>
        </p:txBody>
      </p:sp>
      <p:sp>
        <p:nvSpPr>
          <p:cNvPr id="14" name="Right Arrow 13"/>
          <p:cNvSpPr/>
          <p:nvPr/>
        </p:nvSpPr>
        <p:spPr>
          <a:xfrm>
            <a:off x="3441385" y="4018795"/>
            <a:ext cx="1080655" cy="475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902171" y="4607627"/>
            <a:ext cx="2256312" cy="46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Plastic well</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3048" y="3488886"/>
            <a:ext cx="455435" cy="1135056"/>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6076" y="3488886"/>
            <a:ext cx="455435" cy="1135056"/>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241" y="3475018"/>
            <a:ext cx="455435" cy="1135056"/>
          </a:xfrm>
          <a:prstGeom prst="rect">
            <a:avLst/>
          </a:prstGeom>
        </p:spPr>
      </p:pic>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406" y="3475018"/>
            <a:ext cx="455435" cy="1135056"/>
          </a:xfrm>
          <a:prstGeom prst="rect">
            <a:avLst/>
          </a:prstGeom>
        </p:spPr>
      </p:pic>
      <p:sp>
        <p:nvSpPr>
          <p:cNvPr id="22" name="TextBox 21"/>
          <p:cNvSpPr txBox="1"/>
          <p:nvPr/>
        </p:nvSpPr>
        <p:spPr>
          <a:xfrm rot="10800000">
            <a:off x="6807302" y="2697039"/>
            <a:ext cx="596638" cy="1107996"/>
          </a:xfrm>
          <a:prstGeom prst="rect">
            <a:avLst/>
          </a:prstGeom>
          <a:noFill/>
        </p:spPr>
        <p:txBody>
          <a:bodyPr wrap="none" rtlCol="0">
            <a:spAutoFit/>
          </a:bodyPr>
          <a:lstStyle/>
          <a:p>
            <a:r>
              <a:rPr lang="en-US" sz="6600" dirty="0"/>
              <a:t>Y</a:t>
            </a:r>
          </a:p>
        </p:txBody>
      </p:sp>
      <p:sp>
        <p:nvSpPr>
          <p:cNvPr id="23" name="TextBox 22"/>
          <p:cNvSpPr txBox="1"/>
          <p:nvPr/>
        </p:nvSpPr>
        <p:spPr>
          <a:xfrm rot="10800000">
            <a:off x="5505353" y="2668463"/>
            <a:ext cx="596638" cy="1107996"/>
          </a:xfrm>
          <a:prstGeom prst="rect">
            <a:avLst/>
          </a:prstGeom>
          <a:noFill/>
        </p:spPr>
        <p:txBody>
          <a:bodyPr wrap="none" rtlCol="0">
            <a:spAutoFit/>
          </a:bodyPr>
          <a:lstStyle/>
          <a:p>
            <a:r>
              <a:rPr lang="en-US" sz="6600" dirty="0"/>
              <a:t>Y</a:t>
            </a:r>
          </a:p>
        </p:txBody>
      </p:sp>
      <p:sp>
        <p:nvSpPr>
          <p:cNvPr id="24" name="TextBox 23"/>
          <p:cNvSpPr txBox="1"/>
          <p:nvPr/>
        </p:nvSpPr>
        <p:spPr>
          <a:xfrm>
            <a:off x="4862658" y="5151536"/>
            <a:ext cx="3191964" cy="707886"/>
          </a:xfrm>
          <a:prstGeom prst="rect">
            <a:avLst/>
          </a:prstGeom>
          <a:noFill/>
        </p:spPr>
        <p:txBody>
          <a:bodyPr wrap="none" rtlCol="0">
            <a:spAutoFit/>
          </a:bodyPr>
          <a:lstStyle/>
          <a:p>
            <a:r>
              <a:rPr lang="en-US" sz="2000" dirty="0"/>
              <a:t>Antibodies (if present) bind </a:t>
            </a:r>
          </a:p>
          <a:p>
            <a:r>
              <a:rPr lang="en-US" sz="2000" dirty="0"/>
              <a:t>to the antigen</a:t>
            </a:r>
          </a:p>
        </p:txBody>
      </p:sp>
      <p:sp>
        <p:nvSpPr>
          <p:cNvPr id="36" name="Teardrop 35"/>
          <p:cNvSpPr/>
          <p:nvPr/>
        </p:nvSpPr>
        <p:spPr>
          <a:xfrm rot="19006692">
            <a:off x="3319710" y="2612588"/>
            <a:ext cx="1237635" cy="1300106"/>
          </a:xfrm>
          <a:prstGeom prst="teardrop">
            <a:avLst>
              <a:gd name="adj" fmla="val 18277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rot="10800000">
            <a:off x="3336124" y="2694877"/>
            <a:ext cx="596638" cy="1107996"/>
          </a:xfrm>
          <a:prstGeom prst="rect">
            <a:avLst/>
          </a:prstGeom>
          <a:noFill/>
        </p:spPr>
        <p:txBody>
          <a:bodyPr wrap="none" rtlCol="0">
            <a:spAutoFit/>
          </a:bodyPr>
          <a:lstStyle/>
          <a:p>
            <a:r>
              <a:rPr lang="en-US" sz="6600" dirty="0"/>
              <a:t>Y</a:t>
            </a:r>
          </a:p>
        </p:txBody>
      </p:sp>
      <p:sp>
        <p:nvSpPr>
          <p:cNvPr id="38" name="TextBox 37"/>
          <p:cNvSpPr txBox="1"/>
          <p:nvPr/>
        </p:nvSpPr>
        <p:spPr>
          <a:xfrm rot="10800000">
            <a:off x="3488523" y="2606218"/>
            <a:ext cx="958589" cy="1107996"/>
          </a:xfrm>
          <a:prstGeom prst="rect">
            <a:avLst/>
          </a:prstGeom>
          <a:noFill/>
        </p:spPr>
        <p:txBody>
          <a:bodyPr wrap="square" rtlCol="0">
            <a:spAutoFit/>
          </a:bodyPr>
          <a:lstStyle/>
          <a:p>
            <a:r>
              <a:rPr lang="en-US" sz="6600" dirty="0"/>
              <a:t>Y</a:t>
            </a:r>
          </a:p>
        </p:txBody>
      </p:sp>
      <p:sp>
        <p:nvSpPr>
          <p:cNvPr id="21" name="TextBox 20"/>
          <p:cNvSpPr txBox="1"/>
          <p:nvPr/>
        </p:nvSpPr>
        <p:spPr>
          <a:xfrm>
            <a:off x="3111914" y="6263643"/>
            <a:ext cx="8989897" cy="400110"/>
          </a:xfrm>
          <a:prstGeom prst="rect">
            <a:avLst/>
          </a:prstGeom>
          <a:noFill/>
        </p:spPr>
        <p:txBody>
          <a:bodyPr wrap="none" rtlCol="0">
            <a:spAutoFit/>
          </a:bodyPr>
          <a:lstStyle/>
          <a:p>
            <a:pPr fontAlgn="base"/>
            <a:r>
              <a:rPr lang="en-US" sz="2000" dirty="0"/>
              <a:t>Source: A serological assay to detect SARS-CoV-2 seroconversion in humans, </a:t>
            </a:r>
            <a:r>
              <a:rPr lang="en-US" sz="2000" dirty="0" err="1"/>
              <a:t>MedRxiv</a:t>
            </a:r>
            <a:endParaRPr lang="en-US" sz="2000" dirty="0"/>
          </a:p>
        </p:txBody>
      </p:sp>
    </p:spTree>
    <p:extLst>
      <p:ext uri="{BB962C8B-B14F-4D97-AF65-F5344CB8AC3E}">
        <p14:creationId xmlns:p14="http://schemas.microsoft.com/office/powerpoint/2010/main" val="1046618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ELISA</a:t>
            </a:r>
          </a:p>
        </p:txBody>
      </p:sp>
      <p:pic>
        <p:nvPicPr>
          <p:cNvPr id="6" name="Picture 2" descr="ibrary of white lightbulb jpg transparent library png fil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7914" y="1238554"/>
            <a:ext cx="13144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brary of white lightbulb jpg transparent library png fil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7863" y="1256720"/>
            <a:ext cx="1314450" cy="131445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558140" y="4583876"/>
            <a:ext cx="2256312" cy="46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Plastic well</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017" y="3465135"/>
            <a:ext cx="455435" cy="113505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045" y="3465135"/>
            <a:ext cx="455435" cy="113505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210" y="3451267"/>
            <a:ext cx="455435" cy="113505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75" y="3451267"/>
            <a:ext cx="455435" cy="1135056"/>
          </a:xfrm>
          <a:prstGeom prst="rect">
            <a:avLst/>
          </a:prstGeom>
        </p:spPr>
      </p:pic>
      <p:sp>
        <p:nvSpPr>
          <p:cNvPr id="13" name="TextBox 12"/>
          <p:cNvSpPr txBox="1"/>
          <p:nvPr/>
        </p:nvSpPr>
        <p:spPr>
          <a:xfrm>
            <a:off x="238255" y="5142016"/>
            <a:ext cx="2648930" cy="707886"/>
          </a:xfrm>
          <a:prstGeom prst="rect">
            <a:avLst/>
          </a:prstGeom>
          <a:noFill/>
        </p:spPr>
        <p:txBody>
          <a:bodyPr wrap="none" rtlCol="0">
            <a:spAutoFit/>
          </a:bodyPr>
          <a:lstStyle/>
          <a:p>
            <a:r>
              <a:rPr lang="en-US" sz="2000" dirty="0"/>
              <a:t>Antigen (=VIRUS) binds </a:t>
            </a:r>
          </a:p>
          <a:p>
            <a:r>
              <a:rPr lang="en-US" sz="2000" dirty="0"/>
              <a:t>to the surface</a:t>
            </a:r>
          </a:p>
        </p:txBody>
      </p:sp>
      <p:sp>
        <p:nvSpPr>
          <p:cNvPr id="14" name="Right Arrow 13"/>
          <p:cNvSpPr/>
          <p:nvPr/>
        </p:nvSpPr>
        <p:spPr>
          <a:xfrm>
            <a:off x="3441385" y="4018795"/>
            <a:ext cx="1080655" cy="475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902171" y="4607627"/>
            <a:ext cx="2256312" cy="46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Plastic well</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048" y="3488886"/>
            <a:ext cx="455435" cy="1135056"/>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076" y="3488886"/>
            <a:ext cx="455435" cy="1135056"/>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241" y="3475018"/>
            <a:ext cx="455435" cy="1135056"/>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406" y="3475018"/>
            <a:ext cx="455435" cy="1135056"/>
          </a:xfrm>
          <a:prstGeom prst="rect">
            <a:avLst/>
          </a:prstGeom>
        </p:spPr>
      </p:pic>
      <p:sp>
        <p:nvSpPr>
          <p:cNvPr id="21" name="TextBox 20"/>
          <p:cNvSpPr txBox="1"/>
          <p:nvPr/>
        </p:nvSpPr>
        <p:spPr>
          <a:xfrm rot="10800000">
            <a:off x="9689380" y="2114464"/>
            <a:ext cx="596638" cy="1107996"/>
          </a:xfrm>
          <a:prstGeom prst="rect">
            <a:avLst/>
          </a:prstGeom>
          <a:noFill/>
        </p:spPr>
        <p:txBody>
          <a:bodyPr wrap="none" rtlCol="0">
            <a:spAutoFit/>
          </a:bodyPr>
          <a:lstStyle/>
          <a:p>
            <a:r>
              <a:rPr lang="en-US" sz="6600" dirty="0">
                <a:solidFill>
                  <a:srgbClr val="FF0000"/>
                </a:solidFill>
              </a:rPr>
              <a:t>Y</a:t>
            </a:r>
          </a:p>
        </p:txBody>
      </p:sp>
      <p:sp>
        <p:nvSpPr>
          <p:cNvPr id="22" name="TextBox 21"/>
          <p:cNvSpPr txBox="1"/>
          <p:nvPr/>
        </p:nvSpPr>
        <p:spPr>
          <a:xfrm rot="10800000">
            <a:off x="6807302" y="2697039"/>
            <a:ext cx="596638" cy="1107996"/>
          </a:xfrm>
          <a:prstGeom prst="rect">
            <a:avLst/>
          </a:prstGeom>
          <a:noFill/>
        </p:spPr>
        <p:txBody>
          <a:bodyPr wrap="none" rtlCol="0">
            <a:spAutoFit/>
          </a:bodyPr>
          <a:lstStyle/>
          <a:p>
            <a:r>
              <a:rPr lang="en-US" sz="6600" dirty="0"/>
              <a:t>Y</a:t>
            </a:r>
          </a:p>
        </p:txBody>
      </p:sp>
      <p:sp>
        <p:nvSpPr>
          <p:cNvPr id="23" name="TextBox 22"/>
          <p:cNvSpPr txBox="1"/>
          <p:nvPr/>
        </p:nvSpPr>
        <p:spPr>
          <a:xfrm rot="10800000">
            <a:off x="5505353" y="2668463"/>
            <a:ext cx="596638" cy="1107996"/>
          </a:xfrm>
          <a:prstGeom prst="rect">
            <a:avLst/>
          </a:prstGeom>
          <a:noFill/>
        </p:spPr>
        <p:txBody>
          <a:bodyPr wrap="none" rtlCol="0">
            <a:spAutoFit/>
          </a:bodyPr>
          <a:lstStyle/>
          <a:p>
            <a:r>
              <a:rPr lang="en-US" sz="6600" dirty="0"/>
              <a:t>Y</a:t>
            </a:r>
          </a:p>
        </p:txBody>
      </p:sp>
      <p:sp>
        <p:nvSpPr>
          <p:cNvPr id="24" name="TextBox 23"/>
          <p:cNvSpPr txBox="1"/>
          <p:nvPr/>
        </p:nvSpPr>
        <p:spPr>
          <a:xfrm>
            <a:off x="4862658" y="5151536"/>
            <a:ext cx="3191964" cy="707886"/>
          </a:xfrm>
          <a:prstGeom prst="rect">
            <a:avLst/>
          </a:prstGeom>
          <a:noFill/>
        </p:spPr>
        <p:txBody>
          <a:bodyPr wrap="none" rtlCol="0">
            <a:spAutoFit/>
          </a:bodyPr>
          <a:lstStyle/>
          <a:p>
            <a:r>
              <a:rPr lang="en-US" sz="2000" dirty="0"/>
              <a:t>Antibodies (if present) bind </a:t>
            </a:r>
          </a:p>
          <a:p>
            <a:r>
              <a:rPr lang="en-US" sz="2000" dirty="0"/>
              <a:t>to the antigen</a:t>
            </a:r>
          </a:p>
        </p:txBody>
      </p:sp>
      <p:sp>
        <p:nvSpPr>
          <p:cNvPr id="25" name="Rounded Rectangle 24"/>
          <p:cNvSpPr/>
          <p:nvPr/>
        </p:nvSpPr>
        <p:spPr>
          <a:xfrm>
            <a:off x="8926494" y="4588571"/>
            <a:ext cx="2256312" cy="46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Plastic well</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7371" y="3469830"/>
            <a:ext cx="455435" cy="113505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0399" y="3469830"/>
            <a:ext cx="455435" cy="1135056"/>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2564" y="3455962"/>
            <a:ext cx="455435" cy="1135056"/>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4729" y="3455962"/>
            <a:ext cx="455435" cy="1135056"/>
          </a:xfrm>
          <a:prstGeom prst="rect">
            <a:avLst/>
          </a:prstGeom>
        </p:spPr>
      </p:pic>
      <p:sp>
        <p:nvSpPr>
          <p:cNvPr id="30" name="TextBox 29"/>
          <p:cNvSpPr txBox="1"/>
          <p:nvPr/>
        </p:nvSpPr>
        <p:spPr>
          <a:xfrm rot="10800000">
            <a:off x="10831625" y="2677983"/>
            <a:ext cx="596638" cy="1107996"/>
          </a:xfrm>
          <a:prstGeom prst="rect">
            <a:avLst/>
          </a:prstGeom>
          <a:noFill/>
        </p:spPr>
        <p:txBody>
          <a:bodyPr wrap="none" rtlCol="0">
            <a:spAutoFit/>
          </a:bodyPr>
          <a:lstStyle/>
          <a:p>
            <a:r>
              <a:rPr lang="en-US" sz="6600" dirty="0"/>
              <a:t>Y</a:t>
            </a:r>
          </a:p>
        </p:txBody>
      </p:sp>
      <p:sp>
        <p:nvSpPr>
          <p:cNvPr id="31" name="TextBox 30"/>
          <p:cNvSpPr txBox="1"/>
          <p:nvPr/>
        </p:nvSpPr>
        <p:spPr>
          <a:xfrm rot="10800000">
            <a:off x="9529676" y="2649407"/>
            <a:ext cx="596638" cy="1107996"/>
          </a:xfrm>
          <a:prstGeom prst="rect">
            <a:avLst/>
          </a:prstGeom>
          <a:noFill/>
        </p:spPr>
        <p:txBody>
          <a:bodyPr wrap="none" rtlCol="0">
            <a:spAutoFit/>
          </a:bodyPr>
          <a:lstStyle/>
          <a:p>
            <a:r>
              <a:rPr lang="en-US" sz="6600" dirty="0"/>
              <a:t>Y</a:t>
            </a:r>
          </a:p>
        </p:txBody>
      </p:sp>
      <p:sp>
        <p:nvSpPr>
          <p:cNvPr id="32" name="TextBox 31"/>
          <p:cNvSpPr txBox="1"/>
          <p:nvPr/>
        </p:nvSpPr>
        <p:spPr>
          <a:xfrm>
            <a:off x="8886981" y="5132480"/>
            <a:ext cx="3191964" cy="707886"/>
          </a:xfrm>
          <a:prstGeom prst="rect">
            <a:avLst/>
          </a:prstGeom>
          <a:noFill/>
        </p:spPr>
        <p:txBody>
          <a:bodyPr wrap="none" rtlCol="0">
            <a:spAutoFit/>
          </a:bodyPr>
          <a:lstStyle/>
          <a:p>
            <a:r>
              <a:rPr lang="en-US" sz="2000" dirty="0"/>
              <a:t>Antibodies (if present) bind </a:t>
            </a:r>
          </a:p>
          <a:p>
            <a:r>
              <a:rPr lang="en-US" sz="2000" dirty="0"/>
              <a:t>to the antigen</a:t>
            </a:r>
          </a:p>
        </p:txBody>
      </p:sp>
      <p:sp>
        <p:nvSpPr>
          <p:cNvPr id="33" name="Right Arrow 32"/>
          <p:cNvSpPr/>
          <p:nvPr/>
        </p:nvSpPr>
        <p:spPr>
          <a:xfrm>
            <a:off x="7580008" y="4028315"/>
            <a:ext cx="1080655" cy="475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538997" y="3576404"/>
            <a:ext cx="1140505" cy="400110"/>
          </a:xfrm>
          <a:prstGeom prst="rect">
            <a:avLst/>
          </a:prstGeom>
          <a:noFill/>
        </p:spPr>
        <p:txBody>
          <a:bodyPr wrap="none" rtlCol="0">
            <a:spAutoFit/>
          </a:bodyPr>
          <a:lstStyle/>
          <a:p>
            <a:r>
              <a:rPr lang="en-US" sz="2000"/>
              <a:t>Read-out</a:t>
            </a:r>
            <a:endParaRPr lang="en-US" sz="2000" dirty="0"/>
          </a:p>
        </p:txBody>
      </p:sp>
      <p:sp>
        <p:nvSpPr>
          <p:cNvPr id="35" name="TextBox 34"/>
          <p:cNvSpPr txBox="1"/>
          <p:nvPr/>
        </p:nvSpPr>
        <p:spPr>
          <a:xfrm rot="10800000">
            <a:off x="10671921" y="2143041"/>
            <a:ext cx="596638" cy="1107996"/>
          </a:xfrm>
          <a:prstGeom prst="rect">
            <a:avLst/>
          </a:prstGeom>
          <a:noFill/>
        </p:spPr>
        <p:txBody>
          <a:bodyPr wrap="none" rtlCol="0">
            <a:spAutoFit/>
          </a:bodyPr>
          <a:lstStyle/>
          <a:p>
            <a:r>
              <a:rPr lang="en-US" sz="6600" dirty="0">
                <a:solidFill>
                  <a:srgbClr val="FF0000"/>
                </a:solidFill>
              </a:rPr>
              <a:t>Y</a:t>
            </a:r>
          </a:p>
        </p:txBody>
      </p:sp>
      <p:sp>
        <p:nvSpPr>
          <p:cNvPr id="36" name="TextBox 35"/>
          <p:cNvSpPr txBox="1"/>
          <p:nvPr/>
        </p:nvSpPr>
        <p:spPr>
          <a:xfrm>
            <a:off x="3111914" y="6263643"/>
            <a:ext cx="8989897" cy="400110"/>
          </a:xfrm>
          <a:prstGeom prst="rect">
            <a:avLst/>
          </a:prstGeom>
          <a:noFill/>
        </p:spPr>
        <p:txBody>
          <a:bodyPr wrap="none" rtlCol="0">
            <a:spAutoFit/>
          </a:bodyPr>
          <a:lstStyle/>
          <a:p>
            <a:pPr fontAlgn="base"/>
            <a:r>
              <a:rPr lang="en-US" sz="2000" dirty="0"/>
              <a:t>Source: A serological assay to detect SARS-CoV-2 seroconversion in humans, </a:t>
            </a:r>
            <a:r>
              <a:rPr lang="en-US" sz="2000" dirty="0" err="1"/>
              <a:t>MedRxiv</a:t>
            </a:r>
            <a:endParaRPr lang="en-US" sz="2000" dirty="0"/>
          </a:p>
        </p:txBody>
      </p:sp>
    </p:spTree>
    <p:extLst>
      <p:ext uri="{BB962C8B-B14F-4D97-AF65-F5344CB8AC3E}">
        <p14:creationId xmlns:p14="http://schemas.microsoft.com/office/powerpoint/2010/main" val="485770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ELISA</a:t>
            </a:r>
          </a:p>
        </p:txBody>
      </p:sp>
      <p:sp>
        <p:nvSpPr>
          <p:cNvPr id="36" name="TextBox 35"/>
          <p:cNvSpPr txBox="1"/>
          <p:nvPr/>
        </p:nvSpPr>
        <p:spPr>
          <a:xfrm>
            <a:off x="3111914" y="6263643"/>
            <a:ext cx="8989897" cy="400110"/>
          </a:xfrm>
          <a:prstGeom prst="rect">
            <a:avLst/>
          </a:prstGeom>
          <a:noFill/>
        </p:spPr>
        <p:txBody>
          <a:bodyPr wrap="none" rtlCol="0">
            <a:spAutoFit/>
          </a:bodyPr>
          <a:lstStyle/>
          <a:p>
            <a:pPr fontAlgn="base"/>
            <a:r>
              <a:rPr lang="en-US" sz="2000" dirty="0"/>
              <a:t>Source: A serological assay to detect SARS-CoV-2 seroconversion in humans, </a:t>
            </a:r>
            <a:r>
              <a:rPr lang="en-US" sz="2000" dirty="0" err="1"/>
              <a:t>MedRxiv</a:t>
            </a:r>
            <a:endParaRPr lang="en-US" sz="2000" dirty="0"/>
          </a:p>
        </p:txBody>
      </p:sp>
      <p:sp>
        <p:nvSpPr>
          <p:cNvPr id="37" name="TextBox 36"/>
          <p:cNvSpPr txBox="1"/>
          <p:nvPr/>
        </p:nvSpPr>
        <p:spPr>
          <a:xfrm>
            <a:off x="310692" y="1796551"/>
            <a:ext cx="8003281" cy="1569660"/>
          </a:xfrm>
          <a:prstGeom prst="rect">
            <a:avLst/>
          </a:prstGeom>
          <a:noFill/>
        </p:spPr>
        <p:txBody>
          <a:bodyPr wrap="none" rtlCol="0">
            <a:spAutoFit/>
          </a:bodyPr>
          <a:lstStyle/>
          <a:p>
            <a:r>
              <a:rPr lang="en-US" sz="3200" dirty="0"/>
              <a:t>Performed in laboratories by trained personnel</a:t>
            </a:r>
          </a:p>
          <a:p>
            <a:endParaRPr lang="en-US" sz="3200" dirty="0"/>
          </a:p>
          <a:p>
            <a:r>
              <a:rPr lang="en-US" sz="3200" dirty="0"/>
              <a:t>Quantitative </a:t>
            </a:r>
          </a:p>
        </p:txBody>
      </p:sp>
    </p:spTree>
    <p:extLst>
      <p:ext uri="{BB962C8B-B14F-4D97-AF65-F5344CB8AC3E}">
        <p14:creationId xmlns:p14="http://schemas.microsoft.com/office/powerpoint/2010/main" val="2006684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ELISA</a:t>
            </a:r>
          </a:p>
        </p:txBody>
      </p:sp>
      <p:sp>
        <p:nvSpPr>
          <p:cNvPr id="37" name="TextBox 36"/>
          <p:cNvSpPr txBox="1"/>
          <p:nvPr/>
        </p:nvSpPr>
        <p:spPr>
          <a:xfrm>
            <a:off x="1411072" y="2679955"/>
            <a:ext cx="8159606" cy="584775"/>
          </a:xfrm>
          <a:prstGeom prst="rect">
            <a:avLst/>
          </a:prstGeom>
          <a:noFill/>
        </p:spPr>
        <p:txBody>
          <a:bodyPr wrap="none" rtlCol="0">
            <a:spAutoFit/>
          </a:bodyPr>
          <a:lstStyle/>
          <a:p>
            <a:r>
              <a:rPr lang="en-US" sz="3200" dirty="0"/>
              <a:t>Please complete the ELISA virtual lab on </a:t>
            </a:r>
            <a:r>
              <a:rPr lang="en-US" sz="3200" dirty="0" err="1"/>
              <a:t>Labster</a:t>
            </a:r>
            <a:endParaRPr lang="en-US" sz="3200" dirty="0"/>
          </a:p>
        </p:txBody>
      </p:sp>
    </p:spTree>
    <p:extLst>
      <p:ext uri="{BB962C8B-B14F-4D97-AF65-F5344CB8AC3E}">
        <p14:creationId xmlns:p14="http://schemas.microsoft.com/office/powerpoint/2010/main" val="283073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Biosensor</a:t>
            </a:r>
          </a:p>
        </p:txBody>
      </p:sp>
      <p:sp>
        <p:nvSpPr>
          <p:cNvPr id="2" name="Rectangle 1">
            <a:extLst>
              <a:ext uri="{FF2B5EF4-FFF2-40B4-BE49-F238E27FC236}">
                <a16:creationId xmlns:a16="http://schemas.microsoft.com/office/drawing/2014/main" id="{3F774216-777E-9A4D-865D-B002A960A889}"/>
              </a:ext>
            </a:extLst>
          </p:cNvPr>
          <p:cNvSpPr/>
          <p:nvPr/>
        </p:nvSpPr>
        <p:spPr>
          <a:xfrm>
            <a:off x="425986" y="1141021"/>
            <a:ext cx="11111427" cy="5262979"/>
          </a:xfrm>
          <a:prstGeom prst="rect">
            <a:avLst/>
          </a:prstGeom>
        </p:spPr>
        <p:txBody>
          <a:bodyPr wrap="square">
            <a:spAutoFit/>
          </a:bodyPr>
          <a:lstStyle/>
          <a:p>
            <a:r>
              <a:rPr lang="en-GB" sz="2400" dirty="0">
                <a:latin typeface="Arial" panose="020B0604020202020204" pitchFamily="34" charset="0"/>
                <a:cs typeface="Arial" panose="020B0604020202020204" pitchFamily="34" charset="0"/>
              </a:rPr>
              <a:t>A </a:t>
            </a:r>
            <a:r>
              <a:rPr lang="en-GB" sz="2400" b="1" dirty="0">
                <a:latin typeface="Arial" panose="020B0604020202020204" pitchFamily="34" charset="0"/>
                <a:cs typeface="Arial" panose="020B0604020202020204" pitchFamily="34" charset="0"/>
              </a:rPr>
              <a:t>biosensor</a:t>
            </a:r>
            <a:r>
              <a:rPr lang="en-GB" sz="2400" dirty="0">
                <a:latin typeface="Arial" panose="020B0604020202020204" pitchFamily="34" charset="0"/>
                <a:cs typeface="Arial" panose="020B0604020202020204" pitchFamily="34" charset="0"/>
              </a:rPr>
              <a:t> is an analytical device that can detect the presence (or absence) of an analyte (often a biological molecule such as a protein which can be indicative of a disease – aka biomarker), in a certain environment (for example in patient blood) using biological molecules as part of the sensing mechanism. </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The most important application area of biosensors in medical electronics is in vitro diagnostics (IVD). IVD devices are used in hospitals, clinical laboratories, and to some extent even at GP surgeries.</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Also of importance are so called over-the-counter diagnostics, like glucose tests or the LFD covid tests.</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Ideally, the sensor should be self-contained, so that it is not necessary to add reagents to the sample to obtain the desired response.</a:t>
            </a:r>
          </a:p>
        </p:txBody>
      </p:sp>
    </p:spTree>
    <p:extLst>
      <p:ext uri="{BB962C8B-B14F-4D97-AF65-F5344CB8AC3E}">
        <p14:creationId xmlns:p14="http://schemas.microsoft.com/office/powerpoint/2010/main" val="2864915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Biosensor</a:t>
            </a:r>
          </a:p>
        </p:txBody>
      </p:sp>
      <p:pic>
        <p:nvPicPr>
          <p:cNvPr id="3" name="Picture 2">
            <a:extLst>
              <a:ext uri="{FF2B5EF4-FFF2-40B4-BE49-F238E27FC236}">
                <a16:creationId xmlns:a16="http://schemas.microsoft.com/office/drawing/2014/main" id="{CCBBDBF0-3C72-1A46-ADFA-1F06AF0F904D}"/>
              </a:ext>
            </a:extLst>
          </p:cNvPr>
          <p:cNvPicPr>
            <a:picLocks noChangeAspect="1"/>
          </p:cNvPicPr>
          <p:nvPr/>
        </p:nvPicPr>
        <p:blipFill>
          <a:blip r:embed="rId2"/>
          <a:stretch>
            <a:fillRect/>
          </a:stretch>
        </p:blipFill>
        <p:spPr>
          <a:xfrm>
            <a:off x="1500188" y="1643063"/>
            <a:ext cx="9501188" cy="4541824"/>
          </a:xfrm>
          <a:prstGeom prst="rect">
            <a:avLst/>
          </a:prstGeom>
        </p:spPr>
      </p:pic>
    </p:spTree>
    <p:extLst>
      <p:ext uri="{BB962C8B-B14F-4D97-AF65-F5344CB8AC3E}">
        <p14:creationId xmlns:p14="http://schemas.microsoft.com/office/powerpoint/2010/main" val="1228214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Biosensor</a:t>
            </a:r>
          </a:p>
        </p:txBody>
      </p:sp>
      <p:pic>
        <p:nvPicPr>
          <p:cNvPr id="3" name="Picture 2">
            <a:extLst>
              <a:ext uri="{FF2B5EF4-FFF2-40B4-BE49-F238E27FC236}">
                <a16:creationId xmlns:a16="http://schemas.microsoft.com/office/drawing/2014/main" id="{CCBBDBF0-3C72-1A46-ADFA-1F06AF0F904D}"/>
              </a:ext>
            </a:extLst>
          </p:cNvPr>
          <p:cNvPicPr>
            <a:picLocks noChangeAspect="1"/>
          </p:cNvPicPr>
          <p:nvPr/>
        </p:nvPicPr>
        <p:blipFill>
          <a:blip r:embed="rId2"/>
          <a:stretch>
            <a:fillRect/>
          </a:stretch>
        </p:blipFill>
        <p:spPr>
          <a:xfrm>
            <a:off x="1500188" y="1643063"/>
            <a:ext cx="9501188" cy="4541824"/>
          </a:xfrm>
          <a:prstGeom prst="rect">
            <a:avLst/>
          </a:prstGeom>
        </p:spPr>
      </p:pic>
      <p:sp>
        <p:nvSpPr>
          <p:cNvPr id="2" name="Rectangle 1">
            <a:extLst>
              <a:ext uri="{FF2B5EF4-FFF2-40B4-BE49-F238E27FC236}">
                <a16:creationId xmlns:a16="http://schemas.microsoft.com/office/drawing/2014/main" id="{B54294F0-0EC4-F04C-BDD2-D3DFE5AF0CCF}"/>
              </a:ext>
            </a:extLst>
          </p:cNvPr>
          <p:cNvSpPr/>
          <p:nvPr/>
        </p:nvSpPr>
        <p:spPr>
          <a:xfrm>
            <a:off x="5614213" y="1767016"/>
            <a:ext cx="5572125" cy="4417871"/>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992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Biosensor </a:t>
            </a:r>
            <a:r>
              <a:rPr lang="en-US" sz="2400" dirty="0"/>
              <a:t>(bioreceptor)</a:t>
            </a:r>
          </a:p>
        </p:txBody>
      </p:sp>
      <p:sp>
        <p:nvSpPr>
          <p:cNvPr id="2" name="Rectangle 1">
            <a:extLst>
              <a:ext uri="{FF2B5EF4-FFF2-40B4-BE49-F238E27FC236}">
                <a16:creationId xmlns:a16="http://schemas.microsoft.com/office/drawing/2014/main" id="{F3ADEE21-A02E-8943-B820-F561A3981028}"/>
              </a:ext>
            </a:extLst>
          </p:cNvPr>
          <p:cNvSpPr/>
          <p:nvPr/>
        </p:nvSpPr>
        <p:spPr>
          <a:xfrm>
            <a:off x="957882" y="2267412"/>
            <a:ext cx="9672018" cy="3046988"/>
          </a:xfrm>
          <a:prstGeom prst="rect">
            <a:avLst/>
          </a:prstGeom>
        </p:spPr>
        <p:txBody>
          <a:bodyPr wrap="square">
            <a:spAutoFit/>
          </a:bodyPr>
          <a:lstStyle/>
          <a:p>
            <a:r>
              <a:rPr lang="en-GB" sz="2400" dirty="0">
                <a:latin typeface="Arial" panose="020B0604020202020204" pitchFamily="34" charset="0"/>
                <a:cs typeface="Arial" panose="020B0604020202020204" pitchFamily="34" charset="0"/>
              </a:rPr>
              <a:t>A requirement for biosensors is selectivity. Ideally, the sensor only generates a signal if the target-molecule of interest is present (and therefore target molecules bind to the sensor surface, see below), and no signal, even if a large number of very similar molecules are present.</a:t>
            </a: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Antibodies are an example of a bioreceptor but there many others.</a:t>
            </a:r>
          </a:p>
        </p:txBody>
      </p:sp>
    </p:spTree>
    <p:extLst>
      <p:ext uri="{BB962C8B-B14F-4D97-AF65-F5344CB8AC3E}">
        <p14:creationId xmlns:p14="http://schemas.microsoft.com/office/powerpoint/2010/main" val="2264968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Biosensor </a:t>
            </a:r>
            <a:r>
              <a:rPr lang="en-US" sz="2400" dirty="0"/>
              <a:t>(signal transducer)</a:t>
            </a:r>
          </a:p>
        </p:txBody>
      </p:sp>
      <p:pic>
        <p:nvPicPr>
          <p:cNvPr id="3" name="Picture 2">
            <a:extLst>
              <a:ext uri="{FF2B5EF4-FFF2-40B4-BE49-F238E27FC236}">
                <a16:creationId xmlns:a16="http://schemas.microsoft.com/office/drawing/2014/main" id="{CCBBDBF0-3C72-1A46-ADFA-1F06AF0F904D}"/>
              </a:ext>
            </a:extLst>
          </p:cNvPr>
          <p:cNvPicPr>
            <a:picLocks noChangeAspect="1"/>
          </p:cNvPicPr>
          <p:nvPr/>
        </p:nvPicPr>
        <p:blipFill>
          <a:blip r:embed="rId2"/>
          <a:stretch>
            <a:fillRect/>
          </a:stretch>
        </p:blipFill>
        <p:spPr>
          <a:xfrm>
            <a:off x="1500188" y="1643063"/>
            <a:ext cx="9501188" cy="4541824"/>
          </a:xfrm>
          <a:prstGeom prst="rect">
            <a:avLst/>
          </a:prstGeom>
        </p:spPr>
      </p:pic>
      <p:sp>
        <p:nvSpPr>
          <p:cNvPr id="2" name="Rectangle 1">
            <a:extLst>
              <a:ext uri="{FF2B5EF4-FFF2-40B4-BE49-F238E27FC236}">
                <a16:creationId xmlns:a16="http://schemas.microsoft.com/office/drawing/2014/main" id="{B54294F0-0EC4-F04C-BDD2-D3DFE5AF0CCF}"/>
              </a:ext>
            </a:extLst>
          </p:cNvPr>
          <p:cNvSpPr/>
          <p:nvPr/>
        </p:nvSpPr>
        <p:spPr>
          <a:xfrm>
            <a:off x="1104896" y="1643063"/>
            <a:ext cx="4566464" cy="4672012"/>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25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at is COVID-19? (Coronavirus Update) - YouTube"/>
          <p:cNvPicPr>
            <a:picLocks noChangeAspect="1" noChangeArrowheads="1"/>
          </p:cNvPicPr>
          <p:nvPr/>
        </p:nvPicPr>
        <p:blipFill rotWithShape="1">
          <a:blip r:embed="rId2">
            <a:extLst>
              <a:ext uri="{28A0092B-C50C-407E-A947-70E740481C1C}">
                <a14:useLocalDpi xmlns:a14="http://schemas.microsoft.com/office/drawing/2010/main" val="0"/>
              </a:ext>
            </a:extLst>
          </a:blip>
          <a:srcRect l="42343" t="20779" r="7079" b="16018"/>
          <a:stretch/>
        </p:blipFill>
        <p:spPr bwMode="auto">
          <a:xfrm>
            <a:off x="1805050" y="490930"/>
            <a:ext cx="8255799" cy="580299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7207209" y="1456583"/>
            <a:ext cx="2505694" cy="1425039"/>
          </a:xfrm>
          <a:prstGeom prst="ellipse">
            <a:avLst/>
          </a:prstGeom>
          <a:noFill/>
          <a:ln w="152400">
            <a:solidFill>
              <a:srgbClr val="F3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141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Biosensor </a:t>
            </a:r>
            <a:r>
              <a:rPr lang="en-US" sz="2400" dirty="0"/>
              <a:t>(signal transducer)</a:t>
            </a:r>
          </a:p>
        </p:txBody>
      </p:sp>
      <p:sp>
        <p:nvSpPr>
          <p:cNvPr id="5" name="Rectangle 4">
            <a:extLst>
              <a:ext uri="{FF2B5EF4-FFF2-40B4-BE49-F238E27FC236}">
                <a16:creationId xmlns:a16="http://schemas.microsoft.com/office/drawing/2014/main" id="{4D0490A2-4417-FF41-9F63-5E6890FA408A}"/>
              </a:ext>
            </a:extLst>
          </p:cNvPr>
          <p:cNvSpPr/>
          <p:nvPr/>
        </p:nvSpPr>
        <p:spPr>
          <a:xfrm>
            <a:off x="671513" y="2289125"/>
            <a:ext cx="10515599" cy="1938992"/>
          </a:xfrm>
          <a:prstGeom prst="rect">
            <a:avLst/>
          </a:prstGeom>
        </p:spPr>
        <p:txBody>
          <a:bodyPr wrap="square">
            <a:spAutoFit/>
          </a:bodyPr>
          <a:lstStyle/>
          <a:p>
            <a:r>
              <a:rPr lang="en-GB" sz="2400" dirty="0">
                <a:latin typeface="Arial" panose="020B0604020202020204" pitchFamily="34" charset="0"/>
                <a:cs typeface="Arial" panose="020B0604020202020204" pitchFamily="34" charset="0"/>
              </a:rPr>
              <a:t>The information of whether or not a biological molecule is present needs to be converted into a processable signal.</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The binding of a biological molecule onto the receptor part can generate a change in the sensor environment, e.g. heat, light etc.</a:t>
            </a:r>
          </a:p>
        </p:txBody>
      </p:sp>
    </p:spTree>
    <p:extLst>
      <p:ext uri="{BB962C8B-B14F-4D97-AF65-F5344CB8AC3E}">
        <p14:creationId xmlns:p14="http://schemas.microsoft.com/office/powerpoint/2010/main" val="3358443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Proton-ELISA</a:t>
            </a:r>
          </a:p>
        </p:txBody>
      </p:sp>
      <p:sp>
        <p:nvSpPr>
          <p:cNvPr id="5" name="TextBox 4">
            <a:extLst>
              <a:ext uri="{FF2B5EF4-FFF2-40B4-BE49-F238E27FC236}">
                <a16:creationId xmlns:a16="http://schemas.microsoft.com/office/drawing/2014/main" id="{148F97E2-D3F1-8544-BE75-8011F9B2F204}"/>
              </a:ext>
            </a:extLst>
          </p:cNvPr>
          <p:cNvSpPr txBox="1"/>
          <p:nvPr/>
        </p:nvSpPr>
        <p:spPr>
          <a:xfrm>
            <a:off x="1225721" y="2432820"/>
            <a:ext cx="10165988" cy="584775"/>
          </a:xfrm>
          <a:prstGeom prst="rect">
            <a:avLst/>
          </a:prstGeom>
          <a:noFill/>
        </p:spPr>
        <p:txBody>
          <a:bodyPr wrap="none" rtlCol="0">
            <a:spAutoFit/>
          </a:bodyPr>
          <a:lstStyle/>
          <a:p>
            <a:r>
              <a:rPr lang="en-US" sz="3200" dirty="0"/>
              <a:t>How to use an ISFET to detect antigen-antibody interactions</a:t>
            </a:r>
          </a:p>
        </p:txBody>
      </p:sp>
      <p:sp>
        <p:nvSpPr>
          <p:cNvPr id="2" name="Rectangle 1">
            <a:extLst>
              <a:ext uri="{FF2B5EF4-FFF2-40B4-BE49-F238E27FC236}">
                <a16:creationId xmlns:a16="http://schemas.microsoft.com/office/drawing/2014/main" id="{0DFE1D2D-F000-424B-9F97-764D2159A9F3}"/>
              </a:ext>
            </a:extLst>
          </p:cNvPr>
          <p:cNvSpPr/>
          <p:nvPr/>
        </p:nvSpPr>
        <p:spPr>
          <a:xfrm>
            <a:off x="172993" y="6363310"/>
            <a:ext cx="10738021" cy="369332"/>
          </a:xfrm>
          <a:prstGeom prst="rect">
            <a:avLst/>
          </a:prstGeom>
        </p:spPr>
        <p:txBody>
          <a:bodyPr wrap="square">
            <a:spAutoFit/>
          </a:bodyPr>
          <a:lstStyle/>
          <a:p>
            <a:r>
              <a:rPr lang="en-GB" dirty="0">
                <a:solidFill>
                  <a:srgbClr val="505050"/>
                </a:solidFill>
                <a:latin typeface="NexusSerif"/>
              </a:rPr>
              <a:t>Proton-ELISA: Electrochemical immunoassay on a dual-gated ISFET array, Biosensor &amp; Bioelectronics, 2018</a:t>
            </a:r>
            <a:endParaRPr lang="en-GB" b="0" i="0" dirty="0">
              <a:solidFill>
                <a:srgbClr val="505050"/>
              </a:solidFill>
              <a:effectLst/>
              <a:latin typeface="NexusSerif"/>
            </a:endParaRPr>
          </a:p>
        </p:txBody>
      </p:sp>
    </p:spTree>
    <p:extLst>
      <p:ext uri="{BB962C8B-B14F-4D97-AF65-F5344CB8AC3E}">
        <p14:creationId xmlns:p14="http://schemas.microsoft.com/office/powerpoint/2010/main" val="1704866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Proton-ELISA</a:t>
            </a:r>
          </a:p>
        </p:txBody>
      </p:sp>
      <p:sp>
        <p:nvSpPr>
          <p:cNvPr id="2" name="Rectangle 1">
            <a:extLst>
              <a:ext uri="{FF2B5EF4-FFF2-40B4-BE49-F238E27FC236}">
                <a16:creationId xmlns:a16="http://schemas.microsoft.com/office/drawing/2014/main" id="{0DFE1D2D-F000-424B-9F97-764D2159A9F3}"/>
              </a:ext>
            </a:extLst>
          </p:cNvPr>
          <p:cNvSpPr/>
          <p:nvPr/>
        </p:nvSpPr>
        <p:spPr>
          <a:xfrm>
            <a:off x="172993" y="6363310"/>
            <a:ext cx="10738021" cy="369332"/>
          </a:xfrm>
          <a:prstGeom prst="rect">
            <a:avLst/>
          </a:prstGeom>
        </p:spPr>
        <p:txBody>
          <a:bodyPr wrap="square">
            <a:spAutoFit/>
          </a:bodyPr>
          <a:lstStyle/>
          <a:p>
            <a:r>
              <a:rPr lang="en-GB" dirty="0">
                <a:solidFill>
                  <a:srgbClr val="505050"/>
                </a:solidFill>
                <a:latin typeface="NexusSerif"/>
              </a:rPr>
              <a:t>Proton-ELISA: Electrochemical immunoassay on a dual-gated ISFET array, Biosensor &amp; Bioelectronics, 2018</a:t>
            </a:r>
            <a:endParaRPr lang="en-GB" b="0" i="0" dirty="0">
              <a:solidFill>
                <a:srgbClr val="505050"/>
              </a:solidFill>
              <a:effectLst/>
              <a:latin typeface="NexusSerif"/>
            </a:endParaRPr>
          </a:p>
        </p:txBody>
      </p:sp>
      <p:sp>
        <p:nvSpPr>
          <p:cNvPr id="5" name="TextBox 4">
            <a:extLst>
              <a:ext uri="{FF2B5EF4-FFF2-40B4-BE49-F238E27FC236}">
                <a16:creationId xmlns:a16="http://schemas.microsoft.com/office/drawing/2014/main" id="{33BEA718-F912-3144-80E5-F33CF593CB5A}"/>
              </a:ext>
            </a:extLst>
          </p:cNvPr>
          <p:cNvSpPr txBox="1"/>
          <p:nvPr/>
        </p:nvSpPr>
        <p:spPr>
          <a:xfrm>
            <a:off x="878546" y="2461395"/>
            <a:ext cx="10434908" cy="1077218"/>
          </a:xfrm>
          <a:prstGeom prst="rect">
            <a:avLst/>
          </a:prstGeom>
          <a:noFill/>
        </p:spPr>
        <p:txBody>
          <a:bodyPr wrap="none" rtlCol="0">
            <a:spAutoFit/>
          </a:bodyPr>
          <a:lstStyle/>
          <a:p>
            <a:r>
              <a:rPr lang="en-US" sz="3200" dirty="0"/>
              <a:t>You need to develop/take advantage of biochemical reactions</a:t>
            </a:r>
          </a:p>
          <a:p>
            <a:r>
              <a:rPr lang="en-US" sz="3200" dirty="0"/>
              <a:t>that release H</a:t>
            </a:r>
            <a:r>
              <a:rPr lang="en-US" sz="3200" baseline="30000" dirty="0"/>
              <a:t>+</a:t>
            </a:r>
            <a:r>
              <a:rPr lang="en-US" sz="3200" dirty="0"/>
              <a:t> (proton) so you can use a ISFET readout</a:t>
            </a:r>
          </a:p>
        </p:txBody>
      </p:sp>
    </p:spTree>
    <p:extLst>
      <p:ext uri="{BB962C8B-B14F-4D97-AF65-F5344CB8AC3E}">
        <p14:creationId xmlns:p14="http://schemas.microsoft.com/office/powerpoint/2010/main" val="3445809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Proton-ELISA</a:t>
            </a:r>
          </a:p>
        </p:txBody>
      </p:sp>
      <p:sp>
        <p:nvSpPr>
          <p:cNvPr id="2" name="Rectangle 1">
            <a:extLst>
              <a:ext uri="{FF2B5EF4-FFF2-40B4-BE49-F238E27FC236}">
                <a16:creationId xmlns:a16="http://schemas.microsoft.com/office/drawing/2014/main" id="{0DFE1D2D-F000-424B-9F97-764D2159A9F3}"/>
              </a:ext>
            </a:extLst>
          </p:cNvPr>
          <p:cNvSpPr/>
          <p:nvPr/>
        </p:nvSpPr>
        <p:spPr>
          <a:xfrm>
            <a:off x="172993" y="6363310"/>
            <a:ext cx="10738021" cy="369332"/>
          </a:xfrm>
          <a:prstGeom prst="rect">
            <a:avLst/>
          </a:prstGeom>
        </p:spPr>
        <p:txBody>
          <a:bodyPr wrap="square">
            <a:spAutoFit/>
          </a:bodyPr>
          <a:lstStyle/>
          <a:p>
            <a:r>
              <a:rPr lang="en-GB" dirty="0">
                <a:solidFill>
                  <a:srgbClr val="505050"/>
                </a:solidFill>
                <a:latin typeface="NexusSerif"/>
              </a:rPr>
              <a:t>Proton-ELISA: Electrochemical immunoassay on a dual-gated ISFET array, Biosensor &amp; Bioelectronics, 2018</a:t>
            </a:r>
            <a:endParaRPr lang="en-GB" b="0" i="0" dirty="0">
              <a:solidFill>
                <a:srgbClr val="505050"/>
              </a:solidFill>
              <a:effectLst/>
              <a:latin typeface="NexusSerif"/>
            </a:endParaRPr>
          </a:p>
        </p:txBody>
      </p:sp>
      <p:pic>
        <p:nvPicPr>
          <p:cNvPr id="1026" name="Picture 2">
            <a:extLst>
              <a:ext uri="{FF2B5EF4-FFF2-40B4-BE49-F238E27FC236}">
                <a16:creationId xmlns:a16="http://schemas.microsoft.com/office/drawing/2014/main" id="{9AAA8D17-4DD1-BF4B-8DB1-8326D7683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56407" b="42767"/>
          <a:stretch/>
        </p:blipFill>
        <p:spPr bwMode="auto">
          <a:xfrm>
            <a:off x="3395663" y="1444021"/>
            <a:ext cx="5962650" cy="418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13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Proton-ELISA</a:t>
            </a:r>
          </a:p>
        </p:txBody>
      </p:sp>
      <p:sp>
        <p:nvSpPr>
          <p:cNvPr id="2" name="Rectangle 1">
            <a:extLst>
              <a:ext uri="{FF2B5EF4-FFF2-40B4-BE49-F238E27FC236}">
                <a16:creationId xmlns:a16="http://schemas.microsoft.com/office/drawing/2014/main" id="{0DFE1D2D-F000-424B-9F97-764D2159A9F3}"/>
              </a:ext>
            </a:extLst>
          </p:cNvPr>
          <p:cNvSpPr/>
          <p:nvPr/>
        </p:nvSpPr>
        <p:spPr>
          <a:xfrm>
            <a:off x="172993" y="6363310"/>
            <a:ext cx="10738021" cy="369332"/>
          </a:xfrm>
          <a:prstGeom prst="rect">
            <a:avLst/>
          </a:prstGeom>
        </p:spPr>
        <p:txBody>
          <a:bodyPr wrap="square">
            <a:spAutoFit/>
          </a:bodyPr>
          <a:lstStyle/>
          <a:p>
            <a:r>
              <a:rPr lang="en-GB" dirty="0">
                <a:solidFill>
                  <a:srgbClr val="505050"/>
                </a:solidFill>
                <a:latin typeface="NexusSerif"/>
              </a:rPr>
              <a:t>Proton-ELISA: Electrochemical immunoassay on a dual-gated ISFET array, Biosensor &amp; Bioelectronics, 2018</a:t>
            </a:r>
            <a:endParaRPr lang="en-GB" b="0" i="0" dirty="0">
              <a:solidFill>
                <a:srgbClr val="505050"/>
              </a:solidFill>
              <a:effectLst/>
              <a:latin typeface="NexusSerif"/>
            </a:endParaRPr>
          </a:p>
        </p:txBody>
      </p:sp>
      <p:pic>
        <p:nvPicPr>
          <p:cNvPr id="1026" name="Picture 2">
            <a:extLst>
              <a:ext uri="{FF2B5EF4-FFF2-40B4-BE49-F238E27FC236}">
                <a16:creationId xmlns:a16="http://schemas.microsoft.com/office/drawing/2014/main" id="{9AAA8D17-4DD1-BF4B-8DB1-8326D7683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77" t="57454" r="59367" b="-9906"/>
          <a:stretch/>
        </p:blipFill>
        <p:spPr bwMode="auto">
          <a:xfrm>
            <a:off x="2862263" y="1264638"/>
            <a:ext cx="6467474" cy="497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128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Proton-ELISA</a:t>
            </a:r>
          </a:p>
        </p:txBody>
      </p:sp>
      <p:sp>
        <p:nvSpPr>
          <p:cNvPr id="2" name="Rectangle 1">
            <a:extLst>
              <a:ext uri="{FF2B5EF4-FFF2-40B4-BE49-F238E27FC236}">
                <a16:creationId xmlns:a16="http://schemas.microsoft.com/office/drawing/2014/main" id="{0DFE1D2D-F000-424B-9F97-764D2159A9F3}"/>
              </a:ext>
            </a:extLst>
          </p:cNvPr>
          <p:cNvSpPr/>
          <p:nvPr/>
        </p:nvSpPr>
        <p:spPr>
          <a:xfrm>
            <a:off x="172993" y="6363310"/>
            <a:ext cx="10738021" cy="369332"/>
          </a:xfrm>
          <a:prstGeom prst="rect">
            <a:avLst/>
          </a:prstGeom>
        </p:spPr>
        <p:txBody>
          <a:bodyPr wrap="square">
            <a:spAutoFit/>
          </a:bodyPr>
          <a:lstStyle/>
          <a:p>
            <a:r>
              <a:rPr lang="en-GB" dirty="0">
                <a:solidFill>
                  <a:srgbClr val="505050"/>
                </a:solidFill>
                <a:latin typeface="NexusSerif"/>
              </a:rPr>
              <a:t>Proton-ELISA: Electrochemical immunoassay on a dual-gated ISFET array, Biosensor &amp; Bioelectronics, 2018</a:t>
            </a:r>
            <a:endParaRPr lang="en-GB" b="0" i="0" dirty="0">
              <a:solidFill>
                <a:srgbClr val="505050"/>
              </a:solidFill>
              <a:effectLst/>
              <a:latin typeface="NexusSerif"/>
            </a:endParaRPr>
          </a:p>
        </p:txBody>
      </p:sp>
      <p:pic>
        <p:nvPicPr>
          <p:cNvPr id="3074" name="Picture 2">
            <a:extLst>
              <a:ext uri="{FF2B5EF4-FFF2-40B4-BE49-F238E27FC236}">
                <a16:creationId xmlns:a16="http://schemas.microsoft.com/office/drawing/2014/main" id="{20905A6E-886B-BC45-AC19-BD5C78269E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9" t="2622" b="67343"/>
          <a:stretch/>
        </p:blipFill>
        <p:spPr bwMode="auto">
          <a:xfrm>
            <a:off x="1085850" y="1857375"/>
            <a:ext cx="10105530" cy="338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438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Proton-ELISA </a:t>
            </a:r>
            <a:r>
              <a:rPr lang="en-US" sz="2400" dirty="0"/>
              <a:t>(dose response)</a:t>
            </a:r>
          </a:p>
        </p:txBody>
      </p:sp>
      <p:sp>
        <p:nvSpPr>
          <p:cNvPr id="2" name="Rectangle 1">
            <a:extLst>
              <a:ext uri="{FF2B5EF4-FFF2-40B4-BE49-F238E27FC236}">
                <a16:creationId xmlns:a16="http://schemas.microsoft.com/office/drawing/2014/main" id="{0DFE1D2D-F000-424B-9F97-764D2159A9F3}"/>
              </a:ext>
            </a:extLst>
          </p:cNvPr>
          <p:cNvSpPr/>
          <p:nvPr/>
        </p:nvSpPr>
        <p:spPr>
          <a:xfrm>
            <a:off x="172993" y="6363310"/>
            <a:ext cx="10738021" cy="369332"/>
          </a:xfrm>
          <a:prstGeom prst="rect">
            <a:avLst/>
          </a:prstGeom>
        </p:spPr>
        <p:txBody>
          <a:bodyPr wrap="square">
            <a:spAutoFit/>
          </a:bodyPr>
          <a:lstStyle/>
          <a:p>
            <a:r>
              <a:rPr lang="en-GB" dirty="0">
                <a:solidFill>
                  <a:srgbClr val="505050"/>
                </a:solidFill>
                <a:latin typeface="NexusSerif"/>
              </a:rPr>
              <a:t>Proton-ELISA: Electrochemical immunoassay on a dual-gated ISFET array, Biosensor &amp; Bioelectronics, 2018</a:t>
            </a:r>
            <a:endParaRPr lang="en-GB" b="0" i="0" dirty="0">
              <a:solidFill>
                <a:srgbClr val="505050"/>
              </a:solidFill>
              <a:effectLst/>
              <a:latin typeface="NexusSerif"/>
            </a:endParaRPr>
          </a:p>
        </p:txBody>
      </p:sp>
      <p:pic>
        <p:nvPicPr>
          <p:cNvPr id="3074" name="Picture 2">
            <a:extLst>
              <a:ext uri="{FF2B5EF4-FFF2-40B4-BE49-F238E27FC236}">
                <a16:creationId xmlns:a16="http://schemas.microsoft.com/office/drawing/2014/main" id="{20905A6E-886B-BC45-AC19-BD5C78269E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6" t="32657" r="385" b="32950"/>
          <a:stretch/>
        </p:blipFill>
        <p:spPr bwMode="auto">
          <a:xfrm>
            <a:off x="1334530" y="1757362"/>
            <a:ext cx="9995458" cy="387731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6F06DB65-A652-BF44-945F-781B3F247E48}"/>
              </a:ext>
            </a:extLst>
          </p:cNvPr>
          <p:cNvSpPr/>
          <p:nvPr/>
        </p:nvSpPr>
        <p:spPr>
          <a:xfrm>
            <a:off x="3419732" y="1663915"/>
            <a:ext cx="1214438" cy="500062"/>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6F28C56-F442-9344-970D-57E840D225B9}"/>
              </a:ext>
            </a:extLst>
          </p:cNvPr>
          <p:cNvSpPr/>
          <p:nvPr/>
        </p:nvSpPr>
        <p:spPr>
          <a:xfrm>
            <a:off x="8415981" y="1655018"/>
            <a:ext cx="1214438" cy="500062"/>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23F565-7F3C-094B-8127-F8C2DEBBE5D7}"/>
              </a:ext>
            </a:extLst>
          </p:cNvPr>
          <p:cNvSpPr txBox="1"/>
          <p:nvPr/>
        </p:nvSpPr>
        <p:spPr>
          <a:xfrm>
            <a:off x="5684108" y="1556297"/>
            <a:ext cx="1437188" cy="523220"/>
          </a:xfrm>
          <a:prstGeom prst="rect">
            <a:avLst/>
          </a:prstGeom>
          <a:noFill/>
        </p:spPr>
        <p:txBody>
          <a:bodyPr wrap="none" rtlCol="0">
            <a:spAutoFit/>
          </a:bodyPr>
          <a:lstStyle/>
          <a:p>
            <a:r>
              <a:rPr lang="en-US" sz="2800" b="1" dirty="0">
                <a:solidFill>
                  <a:schemeClr val="accent2"/>
                </a:solidFill>
              </a:rPr>
              <a:t>analytes</a:t>
            </a:r>
          </a:p>
        </p:txBody>
      </p:sp>
    </p:spTree>
    <p:extLst>
      <p:ext uri="{BB962C8B-B14F-4D97-AF65-F5344CB8AC3E}">
        <p14:creationId xmlns:p14="http://schemas.microsoft.com/office/powerpoint/2010/main" val="225028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Proton-ELISA </a:t>
            </a:r>
            <a:r>
              <a:rPr lang="en-US" sz="2400" dirty="0"/>
              <a:t>(comparison with standard ELISA )</a:t>
            </a:r>
          </a:p>
        </p:txBody>
      </p:sp>
      <p:sp>
        <p:nvSpPr>
          <p:cNvPr id="2" name="Rectangle 1">
            <a:extLst>
              <a:ext uri="{FF2B5EF4-FFF2-40B4-BE49-F238E27FC236}">
                <a16:creationId xmlns:a16="http://schemas.microsoft.com/office/drawing/2014/main" id="{0DFE1D2D-F000-424B-9F97-764D2159A9F3}"/>
              </a:ext>
            </a:extLst>
          </p:cNvPr>
          <p:cNvSpPr/>
          <p:nvPr/>
        </p:nvSpPr>
        <p:spPr>
          <a:xfrm>
            <a:off x="172993" y="6363310"/>
            <a:ext cx="10738021" cy="369332"/>
          </a:xfrm>
          <a:prstGeom prst="rect">
            <a:avLst/>
          </a:prstGeom>
        </p:spPr>
        <p:txBody>
          <a:bodyPr wrap="square">
            <a:spAutoFit/>
          </a:bodyPr>
          <a:lstStyle/>
          <a:p>
            <a:r>
              <a:rPr lang="en-GB" dirty="0">
                <a:solidFill>
                  <a:srgbClr val="505050"/>
                </a:solidFill>
                <a:latin typeface="NexusSerif"/>
              </a:rPr>
              <a:t>Proton-ELISA: Electrochemical immunoassay on a dual-gated ISFET array, Biosensor &amp; Bioelectronics, 2018</a:t>
            </a:r>
            <a:endParaRPr lang="en-GB" b="0" i="0" dirty="0">
              <a:solidFill>
                <a:srgbClr val="505050"/>
              </a:solidFill>
              <a:effectLst/>
              <a:latin typeface="NexusSerif"/>
            </a:endParaRPr>
          </a:p>
        </p:txBody>
      </p:sp>
      <p:pic>
        <p:nvPicPr>
          <p:cNvPr id="3074" name="Picture 2">
            <a:extLst>
              <a:ext uri="{FF2B5EF4-FFF2-40B4-BE49-F238E27FC236}">
                <a16:creationId xmlns:a16="http://schemas.microsoft.com/office/drawing/2014/main" id="{20905A6E-886B-BC45-AC19-BD5C78269E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9" t="66500" r="2369" b="-1026"/>
          <a:stretch/>
        </p:blipFill>
        <p:spPr bwMode="auto">
          <a:xfrm>
            <a:off x="1421028" y="1805976"/>
            <a:ext cx="9811265" cy="389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735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2437891"/>
            <a:ext cx="10038079" cy="1938992"/>
          </a:xfrm>
          <a:prstGeom prst="rect">
            <a:avLst/>
          </a:prstGeom>
          <a:noFill/>
        </p:spPr>
        <p:txBody>
          <a:bodyPr wrap="square" rtlCol="0">
            <a:spAutoFit/>
          </a:bodyPr>
          <a:lstStyle/>
          <a:p>
            <a:pPr algn="ctr"/>
            <a:r>
              <a:rPr lang="en-US" sz="6000" dirty="0"/>
              <a:t>Once in a lifetime opportunity</a:t>
            </a:r>
          </a:p>
          <a:p>
            <a:pPr algn="ctr"/>
            <a:endParaRPr lang="en-US" sz="6000" dirty="0"/>
          </a:p>
        </p:txBody>
      </p:sp>
      <p:sp>
        <p:nvSpPr>
          <p:cNvPr id="5" name="TextBox 4"/>
          <p:cNvSpPr txBox="1"/>
          <p:nvPr/>
        </p:nvSpPr>
        <p:spPr>
          <a:xfrm>
            <a:off x="3396846" y="291199"/>
            <a:ext cx="6483121" cy="1107996"/>
          </a:xfrm>
          <a:prstGeom prst="rect">
            <a:avLst/>
          </a:prstGeom>
          <a:noFill/>
        </p:spPr>
        <p:txBody>
          <a:bodyPr wrap="none" rtlCol="0">
            <a:spAutoFit/>
          </a:bodyPr>
          <a:lstStyle/>
          <a:p>
            <a:r>
              <a:rPr lang="en-US" sz="6600" b="1" dirty="0"/>
              <a:t>Stab your lecturer</a:t>
            </a:r>
          </a:p>
        </p:txBody>
      </p:sp>
    </p:spTree>
    <p:extLst>
      <p:ext uri="{BB962C8B-B14F-4D97-AF65-F5344CB8AC3E}">
        <p14:creationId xmlns:p14="http://schemas.microsoft.com/office/powerpoint/2010/main" val="1329129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229" y="446314"/>
            <a:ext cx="4826000" cy="5410200"/>
          </a:xfrm>
          <a:prstGeom prst="rect">
            <a:avLst/>
          </a:prstGeom>
        </p:spPr>
      </p:pic>
      <p:pic>
        <p:nvPicPr>
          <p:cNvPr id="6" name="Picture 5"/>
          <p:cNvPicPr>
            <a:picLocks noChangeAspect="1"/>
          </p:cNvPicPr>
          <p:nvPr/>
        </p:nvPicPr>
        <p:blipFill>
          <a:blip r:embed="rId3"/>
          <a:stretch>
            <a:fillRect/>
          </a:stretch>
        </p:blipFill>
        <p:spPr>
          <a:xfrm>
            <a:off x="5991677" y="299357"/>
            <a:ext cx="4899479" cy="4899479"/>
          </a:xfrm>
          <a:prstGeom prst="rect">
            <a:avLst/>
          </a:prstGeom>
        </p:spPr>
      </p:pic>
      <p:pic>
        <p:nvPicPr>
          <p:cNvPr id="7" name="Picture 6"/>
          <p:cNvPicPr>
            <a:picLocks noChangeAspect="1"/>
          </p:cNvPicPr>
          <p:nvPr/>
        </p:nvPicPr>
        <p:blipFill rotWithShape="1">
          <a:blip r:embed="rId4"/>
          <a:srcRect l="29005" t="46601" r="56675" b="12258"/>
          <a:stretch/>
        </p:blipFill>
        <p:spPr>
          <a:xfrm>
            <a:off x="6122305" y="4147457"/>
            <a:ext cx="642257" cy="1845130"/>
          </a:xfrm>
          <a:prstGeom prst="rect">
            <a:avLst/>
          </a:prstGeom>
        </p:spPr>
      </p:pic>
    </p:spTree>
    <p:extLst>
      <p:ext uri="{BB962C8B-B14F-4D97-AF65-F5344CB8AC3E}">
        <p14:creationId xmlns:p14="http://schemas.microsoft.com/office/powerpoint/2010/main" val="1628414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38599"/>
            <a:ext cx="12192000" cy="830997"/>
          </a:xfrm>
          <a:prstGeom prst="rect">
            <a:avLst/>
          </a:prstGeom>
          <a:noFill/>
        </p:spPr>
        <p:txBody>
          <a:bodyPr wrap="square" rtlCol="0">
            <a:spAutoFit/>
          </a:bodyPr>
          <a:lstStyle/>
          <a:p>
            <a:pPr algn="ctr"/>
            <a:r>
              <a:rPr lang="en-US" sz="4800" dirty="0"/>
              <a:t>DNA/RNA </a:t>
            </a:r>
            <a:r>
              <a:rPr lang="en-US" sz="4800" dirty="0" err="1"/>
              <a:t>Nanopore</a:t>
            </a:r>
            <a:r>
              <a:rPr lang="en-US" sz="4800" dirty="0"/>
              <a:t> Sequencing</a:t>
            </a:r>
          </a:p>
        </p:txBody>
      </p:sp>
      <p:pic>
        <p:nvPicPr>
          <p:cNvPr id="7" name="Picture 6">
            <a:hlinkClick r:id="rId2"/>
          </p:cNvPr>
          <p:cNvPicPr>
            <a:picLocks noChangeAspect="1"/>
          </p:cNvPicPr>
          <p:nvPr/>
        </p:nvPicPr>
        <p:blipFill>
          <a:blip r:embed="rId3"/>
          <a:stretch>
            <a:fillRect/>
          </a:stretch>
        </p:blipFill>
        <p:spPr>
          <a:xfrm>
            <a:off x="2030279" y="1547609"/>
            <a:ext cx="9009294" cy="4338791"/>
          </a:xfrm>
          <a:prstGeom prst="rect">
            <a:avLst/>
          </a:prstGeom>
        </p:spPr>
      </p:pic>
    </p:spTree>
    <p:extLst>
      <p:ext uri="{BB962C8B-B14F-4D97-AF65-F5344CB8AC3E}">
        <p14:creationId xmlns:p14="http://schemas.microsoft.com/office/powerpoint/2010/main" val="1013300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Electrochemical Sensors</a:t>
            </a:r>
            <a:endParaRPr lang="en-US" sz="2400" dirty="0"/>
          </a:p>
        </p:txBody>
      </p:sp>
      <p:sp>
        <p:nvSpPr>
          <p:cNvPr id="3" name="Rectangle 2">
            <a:extLst>
              <a:ext uri="{FF2B5EF4-FFF2-40B4-BE49-F238E27FC236}">
                <a16:creationId xmlns:a16="http://schemas.microsoft.com/office/drawing/2014/main" id="{C677C714-2766-0848-951B-F3F797217597}"/>
              </a:ext>
            </a:extLst>
          </p:cNvPr>
          <p:cNvSpPr/>
          <p:nvPr/>
        </p:nvSpPr>
        <p:spPr>
          <a:xfrm>
            <a:off x="0" y="1449377"/>
            <a:ext cx="12192000" cy="452431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An  electronic  transducer  would  be  ideal  as  the  interfacing  with  the  rest of  the  electronics  in  the  patient  care  pathway  would  be  straight  forward.  </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  biosensor  usually  has  to  work  in  a  liquid  environment,  i.e.  the  active area  is  exposed  to  the  liquid  sample  (e.g.  blood  or  serum). </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As  a consequence,  rather  than  using  pure  electronic  components,  very  often electrochemical  principles  are  employed  for  sensing. </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An  electrochemical  sensor  is  usually  a  three -electrode  system comprising  a  working  electrode  (the  actual  sensor),  a  counter  electrode (to  supply  charge/current  to  the  system)  and  a  reference  electrode (electrochemical  reference).</a:t>
            </a:r>
          </a:p>
        </p:txBody>
      </p:sp>
    </p:spTree>
    <p:extLst>
      <p:ext uri="{BB962C8B-B14F-4D97-AF65-F5344CB8AC3E}">
        <p14:creationId xmlns:p14="http://schemas.microsoft.com/office/powerpoint/2010/main" val="1709638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932" y="325273"/>
            <a:ext cx="4389920" cy="830997"/>
          </a:xfrm>
          <a:prstGeom prst="rect">
            <a:avLst/>
          </a:prstGeom>
          <a:noFill/>
        </p:spPr>
        <p:txBody>
          <a:bodyPr wrap="none" rtlCol="0">
            <a:spAutoFit/>
          </a:bodyPr>
          <a:lstStyle/>
          <a:p>
            <a:r>
              <a:rPr lang="en-US" sz="4800" dirty="0"/>
              <a:t>Electrochemistry</a:t>
            </a:r>
          </a:p>
        </p:txBody>
      </p:sp>
      <p:sp>
        <p:nvSpPr>
          <p:cNvPr id="2" name="Rectangle 1">
            <a:extLst>
              <a:ext uri="{FF2B5EF4-FFF2-40B4-BE49-F238E27FC236}">
                <a16:creationId xmlns:a16="http://schemas.microsoft.com/office/drawing/2014/main" id="{53386221-09C1-CF4E-9DF7-1AFBC55489DA}"/>
              </a:ext>
            </a:extLst>
          </p:cNvPr>
          <p:cNvSpPr/>
          <p:nvPr/>
        </p:nvSpPr>
        <p:spPr>
          <a:xfrm>
            <a:off x="416719" y="2070670"/>
            <a:ext cx="11358561" cy="3785652"/>
          </a:xfrm>
          <a:prstGeom prst="rect">
            <a:avLst/>
          </a:prstGeom>
        </p:spPr>
        <p:txBody>
          <a:bodyPr wrap="square">
            <a:spAutoFit/>
          </a:bodyPr>
          <a:lstStyle/>
          <a:p>
            <a:r>
              <a:rPr lang="en-GB" sz="2400" dirty="0">
                <a:latin typeface="Arial" panose="020B0604020202020204" pitchFamily="34" charset="0"/>
                <a:cs typeface="Arial" panose="020B0604020202020204" pitchFamily="34" charset="0"/>
              </a:rPr>
              <a:t>Electrochemistry is the branch of chemistry concerned with the interrelation of electrical and chemical effects. A large part of this field deals with the study of chemical changes caused by the passage of an electric current and the production of electrical energy by chemical reactions. In fact, the field of electrochemistry</a:t>
            </a:r>
          </a:p>
          <a:p>
            <a:r>
              <a:rPr lang="en-GB" sz="2400" dirty="0">
                <a:latin typeface="Arial" panose="020B0604020202020204" pitchFamily="34" charset="0"/>
                <a:cs typeface="Arial" panose="020B0604020202020204" pitchFamily="34" charset="0"/>
              </a:rPr>
              <a:t>encompasses a huge array of different phenomena (e.g., electrophoresis and corrosion), devices (electrochromic displays, electro analytical sensors, batteries, and fuel cells), and technologies (the electroplating of metals and the large-scale</a:t>
            </a:r>
          </a:p>
          <a:p>
            <a:r>
              <a:rPr lang="en-GB" sz="2400" dirty="0">
                <a:latin typeface="Arial" panose="020B0604020202020204" pitchFamily="34" charset="0"/>
                <a:cs typeface="Arial" panose="020B0604020202020204" pitchFamily="34" charset="0"/>
              </a:rPr>
              <a:t>production of aluminium and chlorine).</a:t>
            </a:r>
          </a:p>
          <a:p>
            <a:endParaRPr lang="en-GB" sz="2400" dirty="0">
              <a:latin typeface="Arial" panose="020B0604020202020204" pitchFamily="34" charset="0"/>
              <a:cs typeface="Arial" panose="020B0604020202020204" pitchFamily="34" charset="0"/>
            </a:endParaRPr>
          </a:p>
          <a:p>
            <a:r>
              <a:rPr lang="en-GB" sz="2400" dirty="0">
                <a:solidFill>
                  <a:schemeClr val="bg1">
                    <a:lumMod val="65000"/>
                  </a:schemeClr>
                </a:solidFill>
                <a:latin typeface="Arial" panose="020B0604020202020204" pitchFamily="34" charset="0"/>
                <a:cs typeface="Arial" panose="020B0604020202020204" pitchFamily="34" charset="0"/>
              </a:rPr>
              <a:t>[Bard and Faulkner, Electrochemical Methods]</a:t>
            </a:r>
          </a:p>
        </p:txBody>
      </p:sp>
    </p:spTree>
    <p:extLst>
      <p:ext uri="{BB962C8B-B14F-4D97-AF65-F5344CB8AC3E}">
        <p14:creationId xmlns:p14="http://schemas.microsoft.com/office/powerpoint/2010/main" val="1523261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932" y="325273"/>
            <a:ext cx="4389920" cy="830997"/>
          </a:xfrm>
          <a:prstGeom prst="rect">
            <a:avLst/>
          </a:prstGeom>
          <a:noFill/>
        </p:spPr>
        <p:txBody>
          <a:bodyPr wrap="none" rtlCol="0">
            <a:spAutoFit/>
          </a:bodyPr>
          <a:lstStyle/>
          <a:p>
            <a:r>
              <a:rPr lang="en-US" sz="4800" dirty="0"/>
              <a:t>Electrochemistry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BB95BB-3570-4044-9BC2-E98C014A3407}"/>
                  </a:ext>
                </a:extLst>
              </p:cNvPr>
              <p:cNvSpPr txBox="1"/>
              <p:nvPr/>
            </p:nvSpPr>
            <p:spPr>
              <a:xfrm>
                <a:off x="4020650" y="2255506"/>
                <a:ext cx="3850482" cy="6013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𝑅</m:t>
                      </m:r>
                      <m:r>
                        <a:rPr lang="en-GB" sz="4000" b="0" i="1" smtClean="0">
                          <a:latin typeface="Cambria Math" panose="02040503050406030204" pitchFamily="18" charset="0"/>
                        </a:rPr>
                        <m:t> ⇌</m:t>
                      </m:r>
                      <m:r>
                        <a:rPr lang="en-GB" sz="4000" b="0" i="1" smtClean="0">
                          <a:latin typeface="Cambria Math" panose="02040503050406030204" pitchFamily="18" charset="0"/>
                          <a:ea typeface="Cambria Math" panose="02040503050406030204" pitchFamily="18" charset="0"/>
                        </a:rPr>
                        <m:t>𝑂</m:t>
                      </m:r>
                      <m:r>
                        <a:rPr lang="en-GB" sz="4000" b="0" i="1" smtClean="0">
                          <a:latin typeface="Cambria Math" panose="02040503050406030204" pitchFamily="18" charset="0"/>
                          <a:ea typeface="Cambria Math" panose="02040503050406030204" pitchFamily="18" charset="0"/>
                        </a:rPr>
                        <m:t>+</m:t>
                      </m:r>
                      <m:r>
                        <a:rPr lang="en-GB" sz="4000" b="0" i="1" smtClean="0">
                          <a:latin typeface="Cambria Math" panose="02040503050406030204" pitchFamily="18" charset="0"/>
                          <a:ea typeface="Cambria Math" panose="02040503050406030204" pitchFamily="18" charset="0"/>
                        </a:rPr>
                        <m:t>𝑛𝑒</m:t>
                      </m:r>
                      <m:r>
                        <a:rPr lang="en-GB" sz="4000" b="0" i="1" baseline="30000" smtClean="0">
                          <a:latin typeface="Cambria Math" panose="02040503050406030204" pitchFamily="18" charset="0"/>
                          <a:ea typeface="Cambria Math" panose="02040503050406030204" pitchFamily="18" charset="0"/>
                        </a:rPr>
                        <m:t>−</m:t>
                      </m:r>
                    </m:oMath>
                  </m:oMathPara>
                </a14:m>
                <a:endParaRPr lang="en-GB" sz="4000" b="0" baseline="3000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0FBB95BB-3570-4044-9BC2-E98C014A3407}"/>
                  </a:ext>
                </a:extLst>
              </p:cNvPr>
              <p:cNvSpPr txBox="1">
                <a:spLocks noRot="1" noChangeAspect="1" noMove="1" noResize="1" noEditPoints="1" noAdjustHandles="1" noChangeArrowheads="1" noChangeShapeType="1" noTextEdit="1"/>
              </p:cNvSpPr>
              <p:nvPr/>
            </p:nvSpPr>
            <p:spPr>
              <a:xfrm>
                <a:off x="4020650" y="2255506"/>
                <a:ext cx="3850482" cy="601383"/>
              </a:xfrm>
              <a:prstGeom prst="rect">
                <a:avLst/>
              </a:prstGeom>
              <a:blipFill>
                <a:blip r:embed="rId2"/>
                <a:stretch>
                  <a:fillRect t="-6122" b="-387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3901FD0-7206-7544-A288-4B2F381BA70F}"/>
                  </a:ext>
                </a:extLst>
              </p:cNvPr>
              <p:cNvSpPr txBox="1"/>
              <p:nvPr/>
            </p:nvSpPr>
            <p:spPr>
              <a:xfrm>
                <a:off x="2774757" y="4430229"/>
                <a:ext cx="6342267" cy="615553"/>
              </a:xfrm>
              <a:prstGeom prst="rect">
                <a:avLst/>
              </a:prstGeom>
              <a:noFill/>
            </p:spPr>
            <p:txBody>
              <a:bodyPr wrap="square" lIns="0" tIns="0" rIns="0" bIns="0" rtlCol="0">
                <a:spAutoFit/>
              </a:bodyPr>
              <a:lstStyle/>
              <a:p>
                <a:r>
                  <a:rPr lang="en-GB" sz="4000" b="0" dirty="0"/>
                  <a:t>Example: Fe</a:t>
                </a:r>
                <a:r>
                  <a:rPr lang="en-GB" sz="4000" b="0" baseline="30000" dirty="0"/>
                  <a:t>2+</a:t>
                </a:r>
                <a14:m>
                  <m:oMath xmlns:m="http://schemas.openxmlformats.org/officeDocument/2006/math">
                    <m:r>
                      <a:rPr lang="en-GB" sz="4000" b="0" i="1" baseline="30000" smtClean="0">
                        <a:latin typeface="Cambria Math" panose="02040503050406030204" pitchFamily="18" charset="0"/>
                      </a:rPr>
                      <m:t> </m:t>
                    </m:r>
                    <m:r>
                      <a:rPr lang="en-GB" sz="4000" b="0" i="1" smtClean="0">
                        <a:latin typeface="Cambria Math" panose="02040503050406030204" pitchFamily="18" charset="0"/>
                        <a:ea typeface="Cambria Math" panose="02040503050406030204" pitchFamily="18" charset="0"/>
                      </a:rPr>
                      <m:t>⇌</m:t>
                    </m:r>
                    <m:r>
                      <m:rPr>
                        <m:nor/>
                      </m:rPr>
                      <a:rPr lang="en-GB" sz="4000" dirty="0"/>
                      <m:t>Fe</m:t>
                    </m:r>
                    <m:r>
                      <m:rPr>
                        <m:nor/>
                      </m:rPr>
                      <a:rPr lang="en-GB" sz="4000" b="0" i="0" baseline="30000" dirty="0" smtClean="0"/>
                      <m:t>3</m:t>
                    </m:r>
                    <m:r>
                      <m:rPr>
                        <m:nor/>
                      </m:rPr>
                      <a:rPr lang="en-GB" sz="4000" baseline="30000" dirty="0"/>
                      <m:t>+</m:t>
                    </m:r>
                    <m:r>
                      <a:rPr lang="en-GB" sz="4000" b="0" i="1" smtClean="0">
                        <a:latin typeface="Cambria Math" panose="02040503050406030204" pitchFamily="18" charset="0"/>
                        <a:ea typeface="Cambria Math" panose="02040503050406030204" pitchFamily="18" charset="0"/>
                      </a:rPr>
                      <m:t>+</m:t>
                    </m:r>
                    <m:r>
                      <a:rPr lang="en-GB" sz="4000" b="0" i="1" smtClean="0">
                        <a:latin typeface="Cambria Math" panose="02040503050406030204" pitchFamily="18" charset="0"/>
                        <a:ea typeface="Cambria Math" panose="02040503050406030204" pitchFamily="18" charset="0"/>
                      </a:rPr>
                      <m:t>𝑒</m:t>
                    </m:r>
                    <m:r>
                      <a:rPr lang="en-GB" sz="4000" b="0" i="1" baseline="30000" smtClean="0">
                        <a:latin typeface="Cambria Math" panose="02040503050406030204" pitchFamily="18" charset="0"/>
                        <a:ea typeface="Cambria Math" panose="02040503050406030204" pitchFamily="18" charset="0"/>
                      </a:rPr>
                      <m:t>−</m:t>
                    </m:r>
                  </m:oMath>
                </a14:m>
                <a:endParaRPr lang="en-GB" sz="4000" b="0" baseline="30000" dirty="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43901FD0-7206-7544-A288-4B2F381BA70F}"/>
                  </a:ext>
                </a:extLst>
              </p:cNvPr>
              <p:cNvSpPr txBox="1">
                <a:spLocks noRot="1" noChangeAspect="1" noMove="1" noResize="1" noEditPoints="1" noAdjustHandles="1" noChangeArrowheads="1" noChangeShapeType="1" noTextEdit="1"/>
              </p:cNvSpPr>
              <p:nvPr/>
            </p:nvSpPr>
            <p:spPr>
              <a:xfrm>
                <a:off x="2774757" y="4430229"/>
                <a:ext cx="6342267" cy="615553"/>
              </a:xfrm>
              <a:prstGeom prst="rect">
                <a:avLst/>
              </a:prstGeom>
              <a:blipFill>
                <a:blip r:embed="rId3"/>
                <a:stretch>
                  <a:fillRect l="-4790" t="-26000" b="-48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45981B67-7064-7841-A7F9-BF4A1418A5A3}"/>
              </a:ext>
            </a:extLst>
          </p:cNvPr>
          <p:cNvSpPr txBox="1"/>
          <p:nvPr/>
        </p:nvSpPr>
        <p:spPr>
          <a:xfrm>
            <a:off x="5016842" y="2095554"/>
            <a:ext cx="457200" cy="369332"/>
          </a:xfrm>
          <a:prstGeom prst="rect">
            <a:avLst/>
          </a:prstGeom>
          <a:noFill/>
        </p:spPr>
        <p:txBody>
          <a:bodyPr wrap="square" rtlCol="0">
            <a:spAutoFit/>
          </a:bodyPr>
          <a:lstStyle/>
          <a:p>
            <a:r>
              <a:rPr lang="en-US" dirty="0"/>
              <a:t>ox</a:t>
            </a:r>
          </a:p>
        </p:txBody>
      </p:sp>
      <p:sp>
        <p:nvSpPr>
          <p:cNvPr id="7" name="TextBox 6">
            <a:extLst>
              <a:ext uri="{FF2B5EF4-FFF2-40B4-BE49-F238E27FC236}">
                <a16:creationId xmlns:a16="http://schemas.microsoft.com/office/drawing/2014/main" id="{C05B5AED-36D2-7B4A-ACF5-CCC94AFA757E}"/>
              </a:ext>
            </a:extLst>
          </p:cNvPr>
          <p:cNvSpPr txBox="1"/>
          <p:nvPr/>
        </p:nvSpPr>
        <p:spPr>
          <a:xfrm>
            <a:off x="5016841" y="2710601"/>
            <a:ext cx="556055" cy="369332"/>
          </a:xfrm>
          <a:prstGeom prst="rect">
            <a:avLst/>
          </a:prstGeom>
          <a:noFill/>
        </p:spPr>
        <p:txBody>
          <a:bodyPr wrap="square" rtlCol="0">
            <a:spAutoFit/>
          </a:bodyPr>
          <a:lstStyle/>
          <a:p>
            <a:r>
              <a:rPr lang="en-US" dirty="0"/>
              <a:t>red</a:t>
            </a:r>
          </a:p>
        </p:txBody>
      </p:sp>
      <p:sp>
        <p:nvSpPr>
          <p:cNvPr id="8" name="TextBox 7">
            <a:extLst>
              <a:ext uri="{FF2B5EF4-FFF2-40B4-BE49-F238E27FC236}">
                <a16:creationId xmlns:a16="http://schemas.microsoft.com/office/drawing/2014/main" id="{78BD569D-5993-9446-A5D1-FC085DD82432}"/>
              </a:ext>
            </a:extLst>
          </p:cNvPr>
          <p:cNvSpPr txBox="1"/>
          <p:nvPr/>
        </p:nvSpPr>
        <p:spPr>
          <a:xfrm>
            <a:off x="5638800" y="4294531"/>
            <a:ext cx="457200" cy="369332"/>
          </a:xfrm>
          <a:prstGeom prst="rect">
            <a:avLst/>
          </a:prstGeom>
          <a:noFill/>
        </p:spPr>
        <p:txBody>
          <a:bodyPr wrap="square" rtlCol="0">
            <a:spAutoFit/>
          </a:bodyPr>
          <a:lstStyle/>
          <a:p>
            <a:r>
              <a:rPr lang="en-US" dirty="0"/>
              <a:t>ox</a:t>
            </a:r>
          </a:p>
        </p:txBody>
      </p:sp>
      <p:sp>
        <p:nvSpPr>
          <p:cNvPr id="10" name="TextBox 9">
            <a:extLst>
              <a:ext uri="{FF2B5EF4-FFF2-40B4-BE49-F238E27FC236}">
                <a16:creationId xmlns:a16="http://schemas.microsoft.com/office/drawing/2014/main" id="{1BB5EDC0-D979-BA44-A19C-E9CB6D0DB50D}"/>
              </a:ext>
            </a:extLst>
          </p:cNvPr>
          <p:cNvSpPr txBox="1"/>
          <p:nvPr/>
        </p:nvSpPr>
        <p:spPr>
          <a:xfrm>
            <a:off x="5638800" y="4861116"/>
            <a:ext cx="556055" cy="369332"/>
          </a:xfrm>
          <a:prstGeom prst="rect">
            <a:avLst/>
          </a:prstGeom>
          <a:noFill/>
        </p:spPr>
        <p:txBody>
          <a:bodyPr wrap="square" rtlCol="0">
            <a:spAutoFit/>
          </a:bodyPr>
          <a:lstStyle/>
          <a:p>
            <a:r>
              <a:rPr lang="en-US" dirty="0"/>
              <a:t>red</a:t>
            </a:r>
          </a:p>
        </p:txBody>
      </p:sp>
    </p:spTree>
    <p:extLst>
      <p:ext uri="{BB962C8B-B14F-4D97-AF65-F5344CB8AC3E}">
        <p14:creationId xmlns:p14="http://schemas.microsoft.com/office/powerpoint/2010/main" val="1652800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50932" y="325273"/>
            <a:ext cx="4389920" cy="830997"/>
          </a:xfrm>
          <a:prstGeom prst="rect">
            <a:avLst/>
          </a:prstGeom>
          <a:noFill/>
        </p:spPr>
        <p:txBody>
          <a:bodyPr wrap="none" rtlCol="0">
            <a:spAutoFit/>
          </a:bodyPr>
          <a:lstStyle/>
          <a:p>
            <a:r>
              <a:rPr lang="en-US" sz="4800" dirty="0"/>
              <a:t>Electrochemistry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3901FD0-7206-7544-A288-4B2F381BA70F}"/>
                  </a:ext>
                </a:extLst>
              </p:cNvPr>
              <p:cNvSpPr txBox="1"/>
              <p:nvPr/>
            </p:nvSpPr>
            <p:spPr>
              <a:xfrm>
                <a:off x="3203383" y="2166726"/>
                <a:ext cx="6342267" cy="615553"/>
              </a:xfrm>
              <a:prstGeom prst="rect">
                <a:avLst/>
              </a:prstGeom>
              <a:noFill/>
            </p:spPr>
            <p:txBody>
              <a:bodyPr wrap="square" lIns="0" tIns="0" rIns="0" bIns="0" rtlCol="0">
                <a:spAutoFit/>
              </a:bodyPr>
              <a:lstStyle/>
              <a:p>
                <a:r>
                  <a:rPr lang="en-GB" sz="4000" b="0" dirty="0"/>
                  <a:t>Example: Fe</a:t>
                </a:r>
                <a:r>
                  <a:rPr lang="en-GB" sz="4000" b="0" baseline="30000" dirty="0"/>
                  <a:t>2+</a:t>
                </a:r>
                <a14:m>
                  <m:oMath xmlns:m="http://schemas.openxmlformats.org/officeDocument/2006/math">
                    <m:r>
                      <a:rPr lang="en-GB" sz="4000" b="0" i="1" baseline="30000" smtClean="0">
                        <a:latin typeface="Cambria Math" panose="02040503050406030204" pitchFamily="18" charset="0"/>
                      </a:rPr>
                      <m:t> </m:t>
                    </m:r>
                    <m:r>
                      <a:rPr lang="en-GB" sz="4000" b="0" i="1" smtClean="0">
                        <a:latin typeface="Cambria Math" panose="02040503050406030204" pitchFamily="18" charset="0"/>
                        <a:ea typeface="Cambria Math" panose="02040503050406030204" pitchFamily="18" charset="0"/>
                      </a:rPr>
                      <m:t>⇌</m:t>
                    </m:r>
                    <m:r>
                      <m:rPr>
                        <m:nor/>
                      </m:rPr>
                      <a:rPr lang="en-GB" sz="4000" dirty="0"/>
                      <m:t>Fe</m:t>
                    </m:r>
                    <m:r>
                      <m:rPr>
                        <m:nor/>
                      </m:rPr>
                      <a:rPr lang="en-GB" sz="4000" b="0" i="0" baseline="30000" dirty="0" smtClean="0"/>
                      <m:t>3</m:t>
                    </m:r>
                    <m:r>
                      <m:rPr>
                        <m:nor/>
                      </m:rPr>
                      <a:rPr lang="en-GB" sz="4000" baseline="30000" dirty="0"/>
                      <m:t>+</m:t>
                    </m:r>
                    <m:r>
                      <a:rPr lang="en-GB" sz="4000" b="0" i="1" smtClean="0">
                        <a:latin typeface="Cambria Math" panose="02040503050406030204" pitchFamily="18" charset="0"/>
                        <a:ea typeface="Cambria Math" panose="02040503050406030204" pitchFamily="18" charset="0"/>
                      </a:rPr>
                      <m:t>+</m:t>
                    </m:r>
                    <m:r>
                      <a:rPr lang="en-GB" sz="4000" b="0" i="1" smtClean="0">
                        <a:latin typeface="Cambria Math" panose="02040503050406030204" pitchFamily="18" charset="0"/>
                        <a:ea typeface="Cambria Math" panose="02040503050406030204" pitchFamily="18" charset="0"/>
                      </a:rPr>
                      <m:t>𝑒</m:t>
                    </m:r>
                    <m:r>
                      <a:rPr lang="en-GB" sz="4000" b="0" i="1" baseline="30000" smtClean="0">
                        <a:latin typeface="Cambria Math" panose="02040503050406030204" pitchFamily="18" charset="0"/>
                        <a:ea typeface="Cambria Math" panose="02040503050406030204" pitchFamily="18" charset="0"/>
                      </a:rPr>
                      <m:t>−</m:t>
                    </m:r>
                  </m:oMath>
                </a14:m>
                <a:endParaRPr lang="en-GB" sz="4000" b="0" baseline="30000" dirty="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43901FD0-7206-7544-A288-4B2F381BA70F}"/>
                  </a:ext>
                </a:extLst>
              </p:cNvPr>
              <p:cNvSpPr txBox="1">
                <a:spLocks noRot="1" noChangeAspect="1" noMove="1" noResize="1" noEditPoints="1" noAdjustHandles="1" noChangeArrowheads="1" noChangeShapeType="1" noTextEdit="1"/>
              </p:cNvSpPr>
              <p:nvPr/>
            </p:nvSpPr>
            <p:spPr>
              <a:xfrm>
                <a:off x="3203383" y="2166726"/>
                <a:ext cx="6342267" cy="615553"/>
              </a:xfrm>
              <a:prstGeom prst="rect">
                <a:avLst/>
              </a:prstGeom>
              <a:blipFill>
                <a:blip r:embed="rId2"/>
                <a:stretch>
                  <a:fillRect l="-4800" t="-28571" b="-5102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6EA567D-C969-6A41-B099-4932CE65F657}"/>
              </a:ext>
            </a:extLst>
          </p:cNvPr>
          <p:cNvSpPr/>
          <p:nvPr/>
        </p:nvSpPr>
        <p:spPr>
          <a:xfrm>
            <a:off x="1837462" y="3606998"/>
            <a:ext cx="8517075" cy="2800767"/>
          </a:xfrm>
          <a:prstGeom prst="rect">
            <a:avLst/>
          </a:prstGeom>
        </p:spPr>
        <p:txBody>
          <a:bodyPr wrap="none">
            <a:spAutoFit/>
          </a:bodyPr>
          <a:lstStyle/>
          <a:p>
            <a:r>
              <a:rPr lang="en-GB" sz="6000" b="1" dirty="0">
                <a:solidFill>
                  <a:srgbClr val="202124"/>
                </a:solidFill>
                <a:latin typeface="arial" panose="020B0604020202020204" pitchFamily="34" charset="0"/>
              </a:rPr>
              <a:t>LEO the lion says GER</a:t>
            </a:r>
          </a:p>
          <a:p>
            <a:endParaRPr lang="en-GB" sz="6000" b="1" dirty="0">
              <a:solidFill>
                <a:srgbClr val="202124"/>
              </a:solidFill>
              <a:latin typeface="arial" panose="020B0604020202020204" pitchFamily="34" charset="0"/>
            </a:endParaRPr>
          </a:p>
          <a:p>
            <a:pPr algn="ctr"/>
            <a:r>
              <a:rPr lang="en-GB" sz="2800" b="1" dirty="0">
                <a:latin typeface="arial" panose="020B0604020202020204" pitchFamily="34" charset="0"/>
              </a:rPr>
              <a:t>L</a:t>
            </a:r>
            <a:r>
              <a:rPr lang="en-GB" sz="2800" dirty="0">
                <a:solidFill>
                  <a:schemeClr val="bg1">
                    <a:lumMod val="65000"/>
                  </a:schemeClr>
                </a:solidFill>
                <a:latin typeface="arial" panose="020B0604020202020204" pitchFamily="34" charset="0"/>
              </a:rPr>
              <a:t>oss of </a:t>
            </a:r>
            <a:r>
              <a:rPr lang="en-GB" sz="2800" b="1" dirty="0">
                <a:latin typeface="arial" panose="020B0604020202020204" pitchFamily="34" charset="0"/>
              </a:rPr>
              <a:t>E</a:t>
            </a:r>
            <a:r>
              <a:rPr lang="en-GB" sz="2800" dirty="0">
                <a:solidFill>
                  <a:schemeClr val="bg1">
                    <a:lumMod val="65000"/>
                  </a:schemeClr>
                </a:solidFill>
                <a:latin typeface="arial" panose="020B0604020202020204" pitchFamily="34" charset="0"/>
              </a:rPr>
              <a:t>lectron </a:t>
            </a:r>
            <a:r>
              <a:rPr lang="en-GB" sz="2800" b="1" dirty="0" err="1">
                <a:latin typeface="arial" panose="020B0604020202020204" pitchFamily="34" charset="0"/>
              </a:rPr>
              <a:t>O</a:t>
            </a:r>
            <a:r>
              <a:rPr lang="en-GB" sz="2800" dirty="0" err="1">
                <a:solidFill>
                  <a:schemeClr val="bg1">
                    <a:lumMod val="65000"/>
                  </a:schemeClr>
                </a:solidFill>
                <a:latin typeface="arial" panose="020B0604020202020204" pitchFamily="34" charset="0"/>
              </a:rPr>
              <a:t>xydation</a:t>
            </a:r>
            <a:endParaRPr lang="en-GB" sz="2800" dirty="0">
              <a:solidFill>
                <a:schemeClr val="bg1">
                  <a:lumMod val="65000"/>
                </a:schemeClr>
              </a:solidFill>
              <a:latin typeface="arial" panose="020B0604020202020204" pitchFamily="34" charset="0"/>
            </a:endParaRPr>
          </a:p>
          <a:p>
            <a:pPr algn="ctr"/>
            <a:r>
              <a:rPr lang="en-GB" sz="2800" b="1" dirty="0">
                <a:latin typeface="arial" panose="020B0604020202020204" pitchFamily="34" charset="0"/>
              </a:rPr>
              <a:t>G</a:t>
            </a:r>
            <a:r>
              <a:rPr lang="en-GB" sz="2800" dirty="0">
                <a:solidFill>
                  <a:schemeClr val="bg1">
                    <a:lumMod val="65000"/>
                  </a:schemeClr>
                </a:solidFill>
                <a:latin typeface="arial" panose="020B0604020202020204" pitchFamily="34" charset="0"/>
              </a:rPr>
              <a:t>ain of </a:t>
            </a:r>
            <a:r>
              <a:rPr lang="en-GB" sz="2800" b="1" dirty="0">
                <a:latin typeface="arial" panose="020B0604020202020204" pitchFamily="34" charset="0"/>
              </a:rPr>
              <a:t>E</a:t>
            </a:r>
            <a:r>
              <a:rPr lang="en-GB" sz="2800" dirty="0">
                <a:solidFill>
                  <a:schemeClr val="bg1">
                    <a:lumMod val="65000"/>
                  </a:schemeClr>
                </a:solidFill>
                <a:latin typeface="arial" panose="020B0604020202020204" pitchFamily="34" charset="0"/>
              </a:rPr>
              <a:t>lectron </a:t>
            </a:r>
            <a:r>
              <a:rPr lang="en-GB" sz="2800" b="1" dirty="0">
                <a:latin typeface="arial" panose="020B0604020202020204" pitchFamily="34" charset="0"/>
              </a:rPr>
              <a:t>R</a:t>
            </a:r>
            <a:r>
              <a:rPr lang="en-GB" sz="2800" dirty="0">
                <a:solidFill>
                  <a:schemeClr val="bg1">
                    <a:lumMod val="65000"/>
                  </a:schemeClr>
                </a:solidFill>
                <a:latin typeface="arial" panose="020B0604020202020204" pitchFamily="34" charset="0"/>
              </a:rPr>
              <a:t>eduction</a:t>
            </a:r>
            <a:endParaRPr lang="en-US" sz="2800" dirty="0">
              <a:solidFill>
                <a:schemeClr val="bg1">
                  <a:lumMod val="65000"/>
                </a:schemeClr>
              </a:solidFill>
            </a:endParaRPr>
          </a:p>
        </p:txBody>
      </p:sp>
    </p:spTree>
    <p:extLst>
      <p:ext uri="{BB962C8B-B14F-4D97-AF65-F5344CB8AC3E}">
        <p14:creationId xmlns:p14="http://schemas.microsoft.com/office/powerpoint/2010/main" val="2578388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868526" y="2765975"/>
                <a:ext cx="6265349" cy="154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800" b="0" i="1" smtClean="0">
                          <a:latin typeface="Cambria Math" charset="0"/>
                        </a:rPr>
                        <m:t>𝐸</m:t>
                      </m:r>
                      <m:r>
                        <a:rPr lang="en-GB" sz="4800" b="0" i="1" smtClean="0">
                          <a:latin typeface="Cambria Math" charset="0"/>
                        </a:rPr>
                        <m:t>=</m:t>
                      </m:r>
                      <m:r>
                        <a:rPr lang="en-GB" sz="4800" b="0" i="1" smtClean="0">
                          <a:latin typeface="Cambria Math" panose="02040503050406030204" pitchFamily="18" charset="0"/>
                        </a:rPr>
                        <m:t>𝐸</m:t>
                      </m:r>
                      <m:r>
                        <a:rPr lang="en-GB" sz="4800" b="0" i="1" baseline="30000" smtClean="0">
                          <a:latin typeface="Cambria Math" panose="02040503050406030204" pitchFamily="18" charset="0"/>
                        </a:rPr>
                        <m:t>0</m:t>
                      </m:r>
                      <m:r>
                        <a:rPr lang="en-GB" sz="4800" b="0" i="1" smtClean="0">
                          <a:latin typeface="Cambria Math" panose="02040503050406030204" pitchFamily="18" charset="0"/>
                        </a:rPr>
                        <m:t>+ </m:t>
                      </m:r>
                      <m:f>
                        <m:fPr>
                          <m:ctrlPr>
                            <a:rPr lang="mr-IN" sz="4800" b="0" i="1" smtClean="0">
                              <a:latin typeface="Cambria Math" panose="02040503050406030204" pitchFamily="18" charset="0"/>
                            </a:rPr>
                          </m:ctrlPr>
                        </m:fPr>
                        <m:num>
                          <m:r>
                            <a:rPr lang="en-GB" sz="4800" b="0" i="1" smtClean="0">
                              <a:latin typeface="Cambria Math" charset="0"/>
                            </a:rPr>
                            <m:t>𝑅𝑇</m:t>
                          </m:r>
                        </m:num>
                        <m:den>
                          <m:r>
                            <a:rPr lang="en-GB" sz="4800" b="0" i="1" smtClean="0">
                              <a:latin typeface="Cambria Math" charset="0"/>
                            </a:rPr>
                            <m:t>𝑛𝐹</m:t>
                          </m:r>
                        </m:den>
                      </m:f>
                      <m:r>
                        <a:rPr lang="en-GB" sz="4800" b="0" i="1" smtClean="0">
                          <a:latin typeface="Cambria Math" charset="0"/>
                        </a:rPr>
                        <m:t>𝑙𝑛</m:t>
                      </m:r>
                      <m:f>
                        <m:fPr>
                          <m:ctrlPr>
                            <a:rPr lang="mr-IN" sz="4800" b="0" i="1" smtClean="0">
                              <a:latin typeface="Cambria Math" panose="02040503050406030204" pitchFamily="18" charset="0"/>
                            </a:rPr>
                          </m:ctrlPr>
                        </m:fPr>
                        <m:num>
                          <m:d>
                            <m:dPr>
                              <m:begChr m:val="["/>
                              <m:endChr m:val="]"/>
                              <m:ctrlPr>
                                <a:rPr lang="en-GB" sz="4800" b="0" i="1" smtClean="0">
                                  <a:latin typeface="Cambria Math" panose="02040503050406030204" pitchFamily="18" charset="0"/>
                                </a:rPr>
                              </m:ctrlPr>
                            </m:dPr>
                            <m:e>
                              <m:r>
                                <a:rPr lang="en-GB" sz="4800" b="0" i="1" smtClean="0">
                                  <a:latin typeface="Cambria Math" panose="02040503050406030204" pitchFamily="18" charset="0"/>
                                </a:rPr>
                                <m:t>𝐶</m:t>
                              </m:r>
                            </m:e>
                          </m:d>
                          <m:r>
                            <a:rPr lang="en-GB" sz="4800" b="0" i="1" baseline="-25000" smtClean="0">
                              <a:latin typeface="Cambria Math" panose="02040503050406030204" pitchFamily="18" charset="0"/>
                            </a:rPr>
                            <m:t>𝑜𝑥</m:t>
                          </m:r>
                        </m:num>
                        <m:den>
                          <m:d>
                            <m:dPr>
                              <m:begChr m:val="["/>
                              <m:endChr m:val="]"/>
                              <m:ctrlPr>
                                <a:rPr lang="en-GB" sz="4800" b="0" i="1" smtClean="0">
                                  <a:latin typeface="Cambria Math" panose="02040503050406030204" pitchFamily="18" charset="0"/>
                                </a:rPr>
                              </m:ctrlPr>
                            </m:dPr>
                            <m:e>
                              <m:r>
                                <a:rPr lang="en-GB" sz="4800" b="0" i="1" smtClean="0">
                                  <a:latin typeface="Cambria Math" panose="02040503050406030204" pitchFamily="18" charset="0"/>
                                </a:rPr>
                                <m:t>𝐶</m:t>
                              </m:r>
                            </m:e>
                          </m:d>
                          <m:r>
                            <a:rPr lang="en-GB" sz="4800" b="0" i="1" baseline="-25000" smtClean="0">
                              <a:latin typeface="Cambria Math" panose="02040503050406030204" pitchFamily="18" charset="0"/>
                            </a:rPr>
                            <m:t>𝑟𝑒𝑑</m:t>
                          </m:r>
                        </m:den>
                      </m:f>
                    </m:oMath>
                  </m:oMathPara>
                </a14:m>
                <a:endParaRPr lang="en-US" sz="4800" dirty="0"/>
              </a:p>
            </p:txBody>
          </p:sp>
        </mc:Choice>
        <mc:Fallback xmlns="">
          <p:sp>
            <p:nvSpPr>
              <p:cNvPr id="2" name="TextBox 1"/>
              <p:cNvSpPr txBox="1">
                <a:spLocks noRot="1" noChangeAspect="1" noMove="1" noResize="1" noEditPoints="1" noAdjustHandles="1" noChangeArrowheads="1" noChangeShapeType="1" noTextEdit="1"/>
              </p:cNvSpPr>
              <p:nvPr/>
            </p:nvSpPr>
            <p:spPr>
              <a:xfrm>
                <a:off x="2868526" y="2765975"/>
                <a:ext cx="6265349" cy="1540999"/>
              </a:xfrm>
              <a:prstGeom prst="rect">
                <a:avLst/>
              </a:prstGeom>
              <a:blipFill>
                <a:blip r:embed="rId2"/>
                <a:stretch>
                  <a:fillRect b="-9756"/>
                </a:stretch>
              </a:blipFill>
            </p:spPr>
            <p:txBody>
              <a:bodyPr/>
              <a:lstStyle/>
              <a:p>
                <a:r>
                  <a:rPr lang="en-US">
                    <a:noFill/>
                  </a:rPr>
                  <a:t> </a:t>
                </a:r>
              </a:p>
            </p:txBody>
          </p:sp>
        </mc:Fallback>
      </mc:AlternateContent>
      <p:sp>
        <p:nvSpPr>
          <p:cNvPr id="3" name="TextBox 2"/>
          <p:cNvSpPr txBox="1"/>
          <p:nvPr/>
        </p:nvSpPr>
        <p:spPr>
          <a:xfrm>
            <a:off x="3979491" y="359555"/>
            <a:ext cx="4233018" cy="830997"/>
          </a:xfrm>
          <a:prstGeom prst="rect">
            <a:avLst/>
          </a:prstGeom>
          <a:noFill/>
        </p:spPr>
        <p:txBody>
          <a:bodyPr wrap="none" rtlCol="0">
            <a:spAutoFit/>
          </a:bodyPr>
          <a:lstStyle/>
          <a:p>
            <a:r>
              <a:rPr lang="en-US" sz="4800" dirty="0"/>
              <a:t>Nernst Equation</a:t>
            </a:r>
          </a:p>
        </p:txBody>
      </p:sp>
      <p:sp>
        <p:nvSpPr>
          <p:cNvPr id="5" name="Rectangle 4"/>
          <p:cNvSpPr/>
          <p:nvPr/>
        </p:nvSpPr>
        <p:spPr>
          <a:xfrm>
            <a:off x="597414" y="4949843"/>
            <a:ext cx="9100458" cy="1477328"/>
          </a:xfrm>
          <a:prstGeom prst="rect">
            <a:avLst/>
          </a:prstGeom>
        </p:spPr>
        <p:txBody>
          <a:bodyPr wrap="square">
            <a:spAutoFit/>
          </a:bodyPr>
          <a:lstStyle/>
          <a:p>
            <a:pPr algn="just"/>
            <a:r>
              <a:rPr lang="en-US" b="1" i="1" dirty="0"/>
              <a:t>E</a:t>
            </a:r>
            <a:r>
              <a:rPr lang="en-US" b="1" i="1" baseline="30000" dirty="0"/>
              <a:t>0</a:t>
            </a:r>
            <a:r>
              <a:rPr lang="en-US" b="1" i="1" dirty="0"/>
              <a:t> </a:t>
            </a:r>
            <a:r>
              <a:rPr lang="en-US" dirty="0"/>
              <a:t>is the standard potential for the reaction</a:t>
            </a:r>
          </a:p>
          <a:p>
            <a:pPr algn="just"/>
            <a:r>
              <a:rPr lang="en-US" b="1" i="1" dirty="0"/>
              <a:t>R</a:t>
            </a:r>
            <a:r>
              <a:rPr lang="en-US" dirty="0"/>
              <a:t> is the universal gas constant and is equal to 8.314 J.K</a:t>
            </a:r>
            <a:r>
              <a:rPr lang="en-US" baseline="30000" dirty="0"/>
              <a:t>−1</a:t>
            </a:r>
            <a:r>
              <a:rPr lang="en-US" dirty="0"/>
              <a:t>.mol</a:t>
            </a:r>
            <a:r>
              <a:rPr lang="en-US" baseline="30000" dirty="0"/>
              <a:t>−1</a:t>
            </a:r>
            <a:endParaRPr lang="en-US" dirty="0"/>
          </a:p>
          <a:p>
            <a:pPr algn="just"/>
            <a:r>
              <a:rPr lang="en-US" b="1" i="1" dirty="0"/>
              <a:t>T</a:t>
            </a:r>
            <a:r>
              <a:rPr lang="en-US" dirty="0"/>
              <a:t> is the temperature in Kelvin </a:t>
            </a:r>
          </a:p>
          <a:p>
            <a:pPr algn="just"/>
            <a:r>
              <a:rPr lang="en-US" b="1" i="1" dirty="0"/>
              <a:t>n</a:t>
            </a:r>
            <a:r>
              <a:rPr lang="en-US" dirty="0"/>
              <a:t> is the number of electrons exchanged in the reaction</a:t>
            </a:r>
          </a:p>
          <a:p>
            <a:pPr algn="just"/>
            <a:r>
              <a:rPr lang="en-US" b="1" i="1" dirty="0"/>
              <a:t>F</a:t>
            </a:r>
            <a:r>
              <a:rPr lang="en-US" dirty="0"/>
              <a:t> is the Faraday's constant and is equal to 96,485 C mol</a:t>
            </a:r>
            <a:r>
              <a:rPr lang="en-US" baseline="30000" dirty="0"/>
              <a:t>−1</a:t>
            </a:r>
            <a:r>
              <a:rPr lang="en-US" dirty="0"/>
              <a:t> </a:t>
            </a:r>
            <a:endParaRPr lang="en-US" b="0" i="0" dirty="0">
              <a:effectLst/>
            </a:endParaRPr>
          </a:p>
        </p:txBody>
      </p:sp>
      <p:sp>
        <p:nvSpPr>
          <p:cNvPr id="4" name="Rectangle 3">
            <a:extLst>
              <a:ext uri="{FF2B5EF4-FFF2-40B4-BE49-F238E27FC236}">
                <a16:creationId xmlns:a16="http://schemas.microsoft.com/office/drawing/2014/main" id="{DAF20ABB-CE49-9341-AEB8-69002358F42D}"/>
              </a:ext>
            </a:extLst>
          </p:cNvPr>
          <p:cNvSpPr/>
          <p:nvPr/>
        </p:nvSpPr>
        <p:spPr>
          <a:xfrm>
            <a:off x="393529" y="1707607"/>
            <a:ext cx="8886395" cy="830997"/>
          </a:xfrm>
          <a:prstGeom prst="rect">
            <a:avLst/>
          </a:prstGeom>
        </p:spPr>
        <p:txBody>
          <a:bodyPr wrap="square">
            <a:spAutoFit/>
          </a:bodyPr>
          <a:lstStyle/>
          <a:p>
            <a:r>
              <a:rPr lang="en-GB" sz="2400" dirty="0">
                <a:latin typeface="Arial" panose="020B0604020202020204" pitchFamily="34" charset="0"/>
                <a:cs typeface="Arial" panose="020B0604020202020204" pitchFamily="34" charset="0"/>
              </a:rPr>
              <a:t>For thermodynamically controlled systems, the potential at the</a:t>
            </a:r>
          </a:p>
          <a:p>
            <a:r>
              <a:rPr lang="en-GB" sz="2400" dirty="0">
                <a:latin typeface="Arial" panose="020B0604020202020204" pitchFamily="34" charset="0"/>
                <a:cs typeface="Arial" panose="020B0604020202020204" pitchFamily="34" charset="0"/>
              </a:rPr>
              <a:t>electrode is given by the Nernst equation</a:t>
            </a:r>
          </a:p>
        </p:txBody>
      </p:sp>
    </p:spTree>
    <p:extLst>
      <p:ext uri="{BB962C8B-B14F-4D97-AF65-F5344CB8AC3E}">
        <p14:creationId xmlns:p14="http://schemas.microsoft.com/office/powerpoint/2010/main" val="4012495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93703" y="388130"/>
            <a:ext cx="5722272" cy="830997"/>
          </a:xfrm>
          <a:prstGeom prst="rect">
            <a:avLst/>
          </a:prstGeom>
          <a:noFill/>
        </p:spPr>
        <p:txBody>
          <a:bodyPr wrap="none" rtlCol="0">
            <a:spAutoFit/>
          </a:bodyPr>
          <a:lstStyle/>
          <a:p>
            <a:r>
              <a:rPr lang="en-US" sz="4800" dirty="0"/>
              <a:t>Electrochemical Setup</a:t>
            </a:r>
          </a:p>
        </p:txBody>
      </p:sp>
      <p:pic>
        <p:nvPicPr>
          <p:cNvPr id="6" name="Picture 5">
            <a:extLst>
              <a:ext uri="{FF2B5EF4-FFF2-40B4-BE49-F238E27FC236}">
                <a16:creationId xmlns:a16="http://schemas.microsoft.com/office/drawing/2014/main" id="{107D6DB5-4A73-3F40-8B54-1574FEF3862F}"/>
              </a:ext>
            </a:extLst>
          </p:cNvPr>
          <p:cNvPicPr>
            <a:picLocks noChangeAspect="1"/>
          </p:cNvPicPr>
          <p:nvPr/>
        </p:nvPicPr>
        <p:blipFill>
          <a:blip r:embed="rId2"/>
          <a:stretch>
            <a:fillRect/>
          </a:stretch>
        </p:blipFill>
        <p:spPr>
          <a:xfrm>
            <a:off x="573088" y="1224770"/>
            <a:ext cx="3873500" cy="5245100"/>
          </a:xfrm>
          <a:prstGeom prst="rect">
            <a:avLst/>
          </a:prstGeom>
        </p:spPr>
      </p:pic>
      <p:sp>
        <p:nvSpPr>
          <p:cNvPr id="7" name="Rectangle 6">
            <a:extLst>
              <a:ext uri="{FF2B5EF4-FFF2-40B4-BE49-F238E27FC236}">
                <a16:creationId xmlns:a16="http://schemas.microsoft.com/office/drawing/2014/main" id="{A5169587-9D91-6540-9E04-DC67CD6C916C}"/>
              </a:ext>
            </a:extLst>
          </p:cNvPr>
          <p:cNvSpPr/>
          <p:nvPr/>
        </p:nvSpPr>
        <p:spPr>
          <a:xfrm>
            <a:off x="5393853" y="2228671"/>
            <a:ext cx="6096000" cy="2677656"/>
          </a:xfrm>
          <a:prstGeom prst="rect">
            <a:avLst/>
          </a:prstGeom>
        </p:spPr>
        <p:txBody>
          <a:bodyPr>
            <a:spAutoFit/>
          </a:bodyPr>
          <a:lstStyle/>
          <a:p>
            <a:r>
              <a:rPr lang="en-GB" sz="2400" dirty="0">
                <a:latin typeface="Helvetica" pitchFamily="2" charset="0"/>
              </a:rPr>
              <a:t>Note: the rate of the reaction depends on the potential, and the current is proportional to the rate of the reaction.</a:t>
            </a:r>
          </a:p>
          <a:p>
            <a:endParaRPr lang="en-GB" sz="2400" dirty="0">
              <a:effectLst/>
              <a:latin typeface="Helvetica" pitchFamily="2" charset="0"/>
            </a:endParaRPr>
          </a:p>
          <a:p>
            <a:endParaRPr lang="en-GB" sz="2400" dirty="0">
              <a:latin typeface="Helvetica" pitchFamily="2" charset="0"/>
            </a:endParaRPr>
          </a:p>
          <a:p>
            <a:r>
              <a:rPr lang="en-GB" sz="2400" dirty="0">
                <a:effectLst/>
                <a:latin typeface="Helvetica" pitchFamily="2" charset="0"/>
              </a:rPr>
              <a:t>So in a 2 electrode configuration the potential at the WE is not well defined </a:t>
            </a:r>
          </a:p>
        </p:txBody>
      </p:sp>
    </p:spTree>
    <p:extLst>
      <p:ext uri="{BB962C8B-B14F-4D97-AF65-F5344CB8AC3E}">
        <p14:creationId xmlns:p14="http://schemas.microsoft.com/office/powerpoint/2010/main" val="3315590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Electrochemical Sensors</a:t>
            </a:r>
            <a:endParaRPr lang="en-US" sz="2400" dirty="0"/>
          </a:p>
        </p:txBody>
      </p:sp>
      <p:sp>
        <p:nvSpPr>
          <p:cNvPr id="3" name="Rectangle 2">
            <a:extLst>
              <a:ext uri="{FF2B5EF4-FFF2-40B4-BE49-F238E27FC236}">
                <a16:creationId xmlns:a16="http://schemas.microsoft.com/office/drawing/2014/main" id="{C677C714-2766-0848-951B-F3F797217597}"/>
              </a:ext>
            </a:extLst>
          </p:cNvPr>
          <p:cNvSpPr/>
          <p:nvPr/>
        </p:nvSpPr>
        <p:spPr>
          <a:xfrm>
            <a:off x="6096000" y="1720840"/>
            <a:ext cx="4962525" cy="3046988"/>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An  electrochemical  sensor  is  usually  a  three -electrode  system comprising  a  working  electrode  (the  actual  sensor),  a  counter  electrode (to  supply  charge/current  to  the  system)  and  a  reference  electrode (electrochemical  reference).</a:t>
            </a:r>
          </a:p>
        </p:txBody>
      </p:sp>
      <p:pic>
        <p:nvPicPr>
          <p:cNvPr id="5" name="Picture 2" descr="No photo description available.">
            <a:extLst>
              <a:ext uri="{FF2B5EF4-FFF2-40B4-BE49-F238E27FC236}">
                <a16:creationId xmlns:a16="http://schemas.microsoft.com/office/drawing/2014/main" id="{DE98A766-4F73-B449-B350-83F64A760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861" y="1353997"/>
            <a:ext cx="5186342" cy="471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079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Working Electrode (WE)</a:t>
            </a:r>
            <a:endParaRPr lang="en-US" sz="2400" dirty="0"/>
          </a:p>
        </p:txBody>
      </p:sp>
      <p:pic>
        <p:nvPicPr>
          <p:cNvPr id="1026" name="Picture 2" descr="No photo description available.">
            <a:extLst>
              <a:ext uri="{FF2B5EF4-FFF2-40B4-BE49-F238E27FC236}">
                <a16:creationId xmlns:a16="http://schemas.microsoft.com/office/drawing/2014/main" id="{0E6C7C9A-BF7A-6749-BFF0-4EA6CECF9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73" y="1889286"/>
            <a:ext cx="4529890" cy="411548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3C20838-21CF-B042-A3A4-BC1CCA864DE5}"/>
              </a:ext>
            </a:extLst>
          </p:cNvPr>
          <p:cNvSpPr/>
          <p:nvPr/>
        </p:nvSpPr>
        <p:spPr>
          <a:xfrm>
            <a:off x="5342238" y="2091543"/>
            <a:ext cx="4962525" cy="1200329"/>
          </a:xfrm>
          <a:prstGeom prst="rect">
            <a:avLst/>
          </a:prstGeom>
        </p:spPr>
        <p:txBody>
          <a:bodyPr wrap="square">
            <a:spAutoFit/>
          </a:bodyPr>
          <a:lstStyle/>
          <a:p>
            <a:pPr algn="just"/>
            <a:r>
              <a:rPr lang="en-GB" sz="2400" b="1" u="sng" dirty="0">
                <a:latin typeface="Arial" panose="020B0604020202020204" pitchFamily="34" charset="0"/>
                <a:cs typeface="Arial" panose="020B0604020202020204" pitchFamily="34" charset="0"/>
              </a:rPr>
              <a:t>This is the sensor </a:t>
            </a:r>
            <a:r>
              <a:rPr lang="en-GB" sz="2400" dirty="0">
                <a:latin typeface="Arial" panose="020B0604020202020204" pitchFamily="34" charset="0"/>
                <a:cs typeface="Arial" panose="020B0604020202020204" pitchFamily="34" charset="0"/>
              </a:rPr>
              <a:t>and it is usually composed of conductive materials like carbon, Au or Pt. </a:t>
            </a:r>
          </a:p>
        </p:txBody>
      </p:sp>
    </p:spTree>
    <p:extLst>
      <p:ext uri="{BB962C8B-B14F-4D97-AF65-F5344CB8AC3E}">
        <p14:creationId xmlns:p14="http://schemas.microsoft.com/office/powerpoint/2010/main" val="2876141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Reference electrode (RE)</a:t>
            </a:r>
            <a:endParaRPr lang="en-US" sz="2400" dirty="0"/>
          </a:p>
        </p:txBody>
      </p:sp>
      <p:pic>
        <p:nvPicPr>
          <p:cNvPr id="1026" name="Picture 2" descr="No photo description available.">
            <a:extLst>
              <a:ext uri="{FF2B5EF4-FFF2-40B4-BE49-F238E27FC236}">
                <a16:creationId xmlns:a16="http://schemas.microsoft.com/office/drawing/2014/main" id="{0E6C7C9A-BF7A-6749-BFF0-4EA6CECF9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73" y="1889286"/>
            <a:ext cx="4529890" cy="41154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EBE466-E74B-B44E-AB19-C5E7DCC6A78F}"/>
              </a:ext>
            </a:extLst>
          </p:cNvPr>
          <p:cNvPicPr>
            <a:picLocks noChangeAspect="1"/>
          </p:cNvPicPr>
          <p:nvPr/>
        </p:nvPicPr>
        <p:blipFill>
          <a:blip r:embed="rId3"/>
          <a:stretch>
            <a:fillRect/>
          </a:stretch>
        </p:blipFill>
        <p:spPr>
          <a:xfrm>
            <a:off x="9389127" y="1962812"/>
            <a:ext cx="2413000" cy="317500"/>
          </a:xfrm>
          <a:prstGeom prst="rect">
            <a:avLst/>
          </a:prstGeom>
        </p:spPr>
      </p:pic>
      <p:sp>
        <p:nvSpPr>
          <p:cNvPr id="8" name="Rectangle 7">
            <a:extLst>
              <a:ext uri="{FF2B5EF4-FFF2-40B4-BE49-F238E27FC236}">
                <a16:creationId xmlns:a16="http://schemas.microsoft.com/office/drawing/2014/main" id="{C3C20838-21CF-B042-A3A4-BC1CCA864DE5}"/>
              </a:ext>
            </a:extLst>
          </p:cNvPr>
          <p:cNvSpPr/>
          <p:nvPr/>
        </p:nvSpPr>
        <p:spPr>
          <a:xfrm>
            <a:off x="5737654" y="1486063"/>
            <a:ext cx="4962525" cy="4247317"/>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For biological applications: Ag/AgCl (Silver Chloride)</a:t>
            </a:r>
          </a:p>
          <a:p>
            <a:pPr algn="just"/>
            <a:endParaRPr lang="en-US" sz="24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GB" dirty="0">
                <a:latin typeface="Arial" panose="020B0604020202020204" pitchFamily="34" charset="0"/>
                <a:cs typeface="Arial" panose="020B0604020202020204" pitchFamily="34" charset="0"/>
              </a:rPr>
              <a:t>provide a stable potential for controlled regulation of the working electrode potential </a:t>
            </a:r>
          </a:p>
          <a:p>
            <a:pPr marL="342900" indent="-342900" algn="just">
              <a:buFont typeface="Arial" panose="020B0604020202020204" pitchFamily="34" charset="0"/>
              <a:buChar char="•"/>
            </a:pPr>
            <a:r>
              <a:rPr lang="en-GB" dirty="0">
                <a:latin typeface="Arial" panose="020B0604020202020204" pitchFamily="34" charset="0"/>
                <a:cs typeface="Arial" panose="020B0604020202020204" pitchFamily="34" charset="0"/>
              </a:rPr>
              <a:t>made up of phases with essentially constant composition, so RE has a constant potential if no current is passed through it (Nernst equation)</a:t>
            </a:r>
          </a:p>
          <a:p>
            <a:pPr marL="342900" indent="-342900" algn="just">
              <a:buFont typeface="Arial" panose="020B0604020202020204" pitchFamily="34" charset="0"/>
              <a:buChar char="•"/>
            </a:pPr>
            <a:r>
              <a:rPr lang="en-GB" dirty="0">
                <a:latin typeface="Arial" panose="020B0604020202020204" pitchFamily="34" charset="0"/>
                <a:cs typeface="Arial" panose="020B0604020202020204" pitchFamily="34" charset="0"/>
              </a:rPr>
              <a:t>Chemically inert</a:t>
            </a:r>
          </a:p>
          <a:p>
            <a:pPr marL="342900" indent="-342900" algn="just">
              <a:buFont typeface="Arial" panose="020B0604020202020204" pitchFamily="34" charset="0"/>
              <a:buChar char="•"/>
            </a:pPr>
            <a:r>
              <a:rPr lang="en-GB" dirty="0">
                <a:latin typeface="Arial" panose="020B0604020202020204" pitchFamily="34" charset="0"/>
                <a:cs typeface="Arial" panose="020B0604020202020204" pitchFamily="34" charset="0"/>
              </a:rPr>
              <a:t>Stable over a wide range of pH and voltages</a:t>
            </a:r>
          </a:p>
          <a:p>
            <a:pPr marL="342900" indent="-342900" algn="just">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1872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Reference electrode (RE)</a:t>
            </a:r>
            <a:endParaRPr lang="en-US" sz="2400" dirty="0"/>
          </a:p>
        </p:txBody>
      </p:sp>
      <p:pic>
        <p:nvPicPr>
          <p:cNvPr id="6146" name="Picture 2">
            <a:extLst>
              <a:ext uri="{FF2B5EF4-FFF2-40B4-BE49-F238E27FC236}">
                <a16:creationId xmlns:a16="http://schemas.microsoft.com/office/drawing/2014/main" id="{19C9D195-03D2-6145-A70E-DF759088E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563" y="1483518"/>
            <a:ext cx="3536950" cy="35369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CG electrode placement | Download Scientific Diagram">
            <a:extLst>
              <a:ext uri="{FF2B5EF4-FFF2-40B4-BE49-F238E27FC236}">
                <a16:creationId xmlns:a16="http://schemas.microsoft.com/office/drawing/2014/main" id="{97A76EDB-BB20-624D-8B35-6C244AD36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463" y="1820862"/>
            <a:ext cx="4885387" cy="28622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C2C0EC7-2F8D-6041-8F54-0961867E353A}"/>
              </a:ext>
            </a:extLst>
          </p:cNvPr>
          <p:cNvSpPr/>
          <p:nvPr/>
        </p:nvSpPr>
        <p:spPr>
          <a:xfrm>
            <a:off x="1986929" y="5374482"/>
            <a:ext cx="8789650" cy="923330"/>
          </a:xfrm>
          <a:prstGeom prst="rect">
            <a:avLst/>
          </a:prstGeom>
        </p:spPr>
        <p:txBody>
          <a:bodyPr wrap="none">
            <a:spAutoFit/>
          </a:bodyPr>
          <a:lstStyle/>
          <a:p>
            <a:pPr algn="just"/>
            <a:r>
              <a:rPr lang="en-US" dirty="0">
                <a:latin typeface="Arial" panose="020B0604020202020204" pitchFamily="34" charset="0"/>
                <a:cs typeface="Arial" panose="020B0604020202020204" pitchFamily="34" charset="0"/>
              </a:rPr>
              <a:t>ECG electrodes are made of Ag/AgCl (Silver Chloride) </a:t>
            </a:r>
          </a:p>
          <a:p>
            <a:pPr algn="just"/>
            <a:r>
              <a:rPr lang="en-US" dirty="0">
                <a:latin typeface="Arial" panose="020B0604020202020204" pitchFamily="34" charset="0"/>
                <a:cs typeface="Arial" panose="020B0604020202020204" pitchFamily="34" charset="0"/>
              </a:rPr>
              <a:t>ISFET reference electrodes are made of Ag/AgCl (Silver Chloride)</a:t>
            </a:r>
          </a:p>
          <a:p>
            <a:pPr algn="just"/>
            <a:r>
              <a:rPr lang="en-US" dirty="0">
                <a:latin typeface="Arial" panose="020B0604020202020204" pitchFamily="34" charset="0"/>
                <a:cs typeface="Arial" panose="020B0604020202020204" pitchFamily="34" charset="0"/>
              </a:rPr>
              <a:t>Electronic glucose meter reference electrodes are made of Ag/AgCl (Silver Chloride)</a:t>
            </a:r>
          </a:p>
        </p:txBody>
      </p:sp>
    </p:spTree>
    <p:extLst>
      <p:ext uri="{BB962C8B-B14F-4D97-AF65-F5344CB8AC3E}">
        <p14:creationId xmlns:p14="http://schemas.microsoft.com/office/powerpoint/2010/main" val="3378406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at is COVID-19? (Coronavirus Update) - YouTube"/>
          <p:cNvPicPr>
            <a:picLocks noChangeAspect="1" noChangeArrowheads="1"/>
          </p:cNvPicPr>
          <p:nvPr/>
        </p:nvPicPr>
        <p:blipFill rotWithShape="1">
          <a:blip r:embed="rId2">
            <a:extLst>
              <a:ext uri="{28A0092B-C50C-407E-A947-70E740481C1C}">
                <a14:useLocalDpi xmlns:a14="http://schemas.microsoft.com/office/drawing/2010/main" val="0"/>
              </a:ext>
            </a:extLst>
          </a:blip>
          <a:srcRect l="42343" t="20779" r="7079" b="16018"/>
          <a:stretch/>
        </p:blipFill>
        <p:spPr bwMode="auto">
          <a:xfrm>
            <a:off x="1662545" y="371110"/>
            <a:ext cx="8870868" cy="623532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7515966" y="162173"/>
            <a:ext cx="3017447" cy="1425039"/>
          </a:xfrm>
          <a:prstGeom prst="ellipse">
            <a:avLst/>
          </a:prstGeom>
          <a:noFill/>
          <a:ln w="152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477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Counter electrode</a:t>
            </a:r>
            <a:endParaRPr lang="en-US" sz="2400" dirty="0"/>
          </a:p>
        </p:txBody>
      </p:sp>
      <p:sp>
        <p:nvSpPr>
          <p:cNvPr id="3" name="Rectangle 2">
            <a:extLst>
              <a:ext uri="{FF2B5EF4-FFF2-40B4-BE49-F238E27FC236}">
                <a16:creationId xmlns:a16="http://schemas.microsoft.com/office/drawing/2014/main" id="{0AC71304-8431-CC4A-87F0-01A4B6D50EDD}"/>
              </a:ext>
            </a:extLst>
          </p:cNvPr>
          <p:cNvSpPr/>
          <p:nvPr/>
        </p:nvSpPr>
        <p:spPr>
          <a:xfrm>
            <a:off x="444843" y="2644170"/>
            <a:ext cx="10836876" cy="1569660"/>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The counter electrode is needed to close the circuit and to supply  charge/current  to  the  system.</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It is usually made of noble metals like Pt or Au </a:t>
            </a:r>
          </a:p>
        </p:txBody>
      </p:sp>
    </p:spTree>
    <p:extLst>
      <p:ext uri="{BB962C8B-B14F-4D97-AF65-F5344CB8AC3E}">
        <p14:creationId xmlns:p14="http://schemas.microsoft.com/office/powerpoint/2010/main" val="3324756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err="1"/>
              <a:t>Potentiostat</a:t>
            </a:r>
            <a:endParaRPr lang="en-US" sz="2400" dirty="0"/>
          </a:p>
        </p:txBody>
      </p:sp>
      <p:pic>
        <p:nvPicPr>
          <p:cNvPr id="2" name="Picture 1">
            <a:extLst>
              <a:ext uri="{FF2B5EF4-FFF2-40B4-BE49-F238E27FC236}">
                <a16:creationId xmlns:a16="http://schemas.microsoft.com/office/drawing/2014/main" id="{F50FB2FC-1EFA-DA46-A4DD-CC1CB0E2A1DD}"/>
              </a:ext>
            </a:extLst>
          </p:cNvPr>
          <p:cNvPicPr>
            <a:picLocks noChangeAspect="1"/>
          </p:cNvPicPr>
          <p:nvPr/>
        </p:nvPicPr>
        <p:blipFill>
          <a:blip r:embed="rId2"/>
          <a:stretch>
            <a:fillRect/>
          </a:stretch>
        </p:blipFill>
        <p:spPr>
          <a:xfrm>
            <a:off x="7208882" y="1676313"/>
            <a:ext cx="4600059" cy="3692905"/>
          </a:xfrm>
          <a:prstGeom prst="rect">
            <a:avLst/>
          </a:prstGeom>
        </p:spPr>
      </p:pic>
      <p:sp>
        <p:nvSpPr>
          <p:cNvPr id="3" name="Rectangle 2">
            <a:extLst>
              <a:ext uri="{FF2B5EF4-FFF2-40B4-BE49-F238E27FC236}">
                <a16:creationId xmlns:a16="http://schemas.microsoft.com/office/drawing/2014/main" id="{F40E991C-B565-5C40-BE08-88D7BA880C16}"/>
              </a:ext>
            </a:extLst>
          </p:cNvPr>
          <p:cNvSpPr/>
          <p:nvPr/>
        </p:nvSpPr>
        <p:spPr>
          <a:xfrm>
            <a:off x="383059" y="2090172"/>
            <a:ext cx="6644589" cy="2677656"/>
          </a:xfrm>
          <a:prstGeom prst="rect">
            <a:avLst/>
          </a:prstGeom>
        </p:spPr>
        <p:txBody>
          <a:bodyPr wrap="square">
            <a:spAutoFit/>
          </a:bodyPr>
          <a:lstStyle/>
          <a:p>
            <a:r>
              <a:rPr lang="en-GB" sz="2400" dirty="0">
                <a:latin typeface="Arial" panose="020B0604020202020204" pitchFamily="34" charset="0"/>
                <a:cs typeface="Arial" panose="020B0604020202020204" pitchFamily="34" charset="0"/>
              </a:rPr>
              <a:t>A </a:t>
            </a:r>
            <a:r>
              <a:rPr lang="en-GB" sz="2400" b="1" dirty="0" err="1">
                <a:latin typeface="Arial" panose="020B0604020202020204" pitchFamily="34" charset="0"/>
                <a:cs typeface="Arial" panose="020B0604020202020204" pitchFamily="34" charset="0"/>
              </a:rPr>
              <a:t>potentiostat</a:t>
            </a:r>
            <a:r>
              <a:rPr lang="en-GB" sz="2400" dirty="0">
                <a:latin typeface="Arial" panose="020B0604020202020204" pitchFamily="34" charset="0"/>
                <a:cs typeface="Arial" panose="020B0604020202020204" pitchFamily="34" charset="0"/>
              </a:rPr>
              <a:t> is the electronic hardware required to control a three electrode cell and run most electrochemical experiments. The system functions by maintaining the potential of the working electrode at a given level with respect to the reference electrode by adjusting the current at the counter electrode</a:t>
            </a:r>
            <a:r>
              <a:rPr lang="en-GB" dirty="0">
                <a:solidFill>
                  <a:srgbClr val="000066"/>
                </a:solidFill>
                <a:latin typeface="Helvetica" pitchFamily="2" charset="0"/>
              </a:rPr>
              <a:t>.</a:t>
            </a:r>
            <a:endParaRPr lang="en-GB" dirty="0">
              <a:solidFill>
                <a:srgbClr val="000066"/>
              </a:solidFill>
              <a:effectLst/>
              <a:latin typeface="Helvetica" pitchFamily="2" charset="0"/>
            </a:endParaRPr>
          </a:p>
        </p:txBody>
      </p:sp>
    </p:spTree>
    <p:extLst>
      <p:ext uri="{BB962C8B-B14F-4D97-AF65-F5344CB8AC3E}">
        <p14:creationId xmlns:p14="http://schemas.microsoft.com/office/powerpoint/2010/main" val="3293904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err="1"/>
              <a:t>Potentiostat</a:t>
            </a:r>
            <a:endParaRPr lang="en-US" sz="2400" dirty="0"/>
          </a:p>
        </p:txBody>
      </p:sp>
      <p:sp>
        <p:nvSpPr>
          <p:cNvPr id="3" name="Rectangle 2">
            <a:extLst>
              <a:ext uri="{FF2B5EF4-FFF2-40B4-BE49-F238E27FC236}">
                <a16:creationId xmlns:a16="http://schemas.microsoft.com/office/drawing/2014/main" id="{F40E991C-B565-5C40-BE08-88D7BA880C16}"/>
              </a:ext>
            </a:extLst>
          </p:cNvPr>
          <p:cNvSpPr/>
          <p:nvPr/>
        </p:nvSpPr>
        <p:spPr>
          <a:xfrm>
            <a:off x="617839" y="2598003"/>
            <a:ext cx="10453816" cy="830997"/>
          </a:xfrm>
          <a:prstGeom prst="rect">
            <a:avLst/>
          </a:prstGeom>
        </p:spPr>
        <p:txBody>
          <a:bodyPr wrap="square">
            <a:spAutoFit/>
          </a:bodyPr>
          <a:lstStyle/>
          <a:p>
            <a:r>
              <a:rPr lang="en-GB" sz="2400" dirty="0">
                <a:latin typeface="Arial" panose="020B0604020202020204" pitchFamily="34" charset="0"/>
                <a:cs typeface="Arial" panose="020B0604020202020204" pitchFamily="34" charset="0"/>
              </a:rPr>
              <a:t>For more info about its functioning watch the Video in Minerva under unit1/</a:t>
            </a:r>
            <a:r>
              <a:rPr lang="en-GB" sz="2400" dirty="0" err="1">
                <a:latin typeface="Arial" panose="020B0604020202020204" pitchFamily="34" charset="0"/>
                <a:cs typeface="Arial" panose="020B0604020202020204" pitchFamily="34" charset="0"/>
              </a:rPr>
              <a:t>Potentiostat</a:t>
            </a:r>
            <a:r>
              <a:rPr lang="en-GB" sz="2400" dirty="0">
                <a:latin typeface="Arial" panose="020B0604020202020204" pitchFamily="34" charset="0"/>
                <a:cs typeface="Arial" panose="020B0604020202020204" pitchFamily="34" charset="0"/>
              </a:rPr>
              <a:t> and read the paper “Lifting the lid on the </a:t>
            </a:r>
            <a:r>
              <a:rPr lang="en-GB" sz="2400" dirty="0" err="1">
                <a:latin typeface="Arial" panose="020B0604020202020204" pitchFamily="34" charset="0"/>
                <a:cs typeface="Arial" panose="020B0604020202020204" pitchFamily="34" charset="0"/>
              </a:rPr>
              <a:t>potentiostat</a:t>
            </a:r>
            <a:r>
              <a:rPr lang="en-GB" sz="2400" dirty="0">
                <a:latin typeface="Arial" panose="020B0604020202020204" pitchFamily="34" charset="0"/>
                <a:cs typeface="Arial" panose="020B0604020202020204" pitchFamily="34" charset="0"/>
              </a:rPr>
              <a:t>”</a:t>
            </a:r>
            <a:endParaRPr lang="en-GB" sz="24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0249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Electrochemical Sensors</a:t>
            </a:r>
            <a:endParaRPr lang="en-US" sz="2400" dirty="0"/>
          </a:p>
        </p:txBody>
      </p:sp>
      <p:sp>
        <p:nvSpPr>
          <p:cNvPr id="2" name="Rectangle 1">
            <a:extLst>
              <a:ext uri="{FF2B5EF4-FFF2-40B4-BE49-F238E27FC236}">
                <a16:creationId xmlns:a16="http://schemas.microsoft.com/office/drawing/2014/main" id="{F3833E0C-A079-B546-931A-36BD724D2791}"/>
              </a:ext>
            </a:extLst>
          </p:cNvPr>
          <p:cNvSpPr/>
          <p:nvPr/>
        </p:nvSpPr>
        <p:spPr>
          <a:xfrm>
            <a:off x="114300" y="1859340"/>
            <a:ext cx="11887200" cy="452431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Various  different  types  of  electrochemical  transducers  are  in  use.   </a:t>
            </a:r>
          </a:p>
          <a:p>
            <a:endParaRPr lang="en-US" sz="2400" dirty="0">
              <a:latin typeface="Arial" panose="020B0604020202020204" pitchFamily="34" charset="0"/>
              <a:cs typeface="Arial" panose="020B0604020202020204" pitchFamily="34" charset="0"/>
            </a:endParaRPr>
          </a:p>
          <a:p>
            <a:r>
              <a:rPr lang="en-US" sz="2400" b="1" dirty="0" err="1">
                <a:latin typeface="Arial" panose="020B0604020202020204" pitchFamily="34" charset="0"/>
                <a:cs typeface="Arial" panose="020B0604020202020204" pitchFamily="34" charset="0"/>
              </a:rPr>
              <a:t>Amperometric</a:t>
            </a:r>
            <a:r>
              <a:rPr lang="en-US" sz="2400" b="1" dirty="0">
                <a:latin typeface="Arial" panose="020B0604020202020204" pitchFamily="34" charset="0"/>
                <a:cs typeface="Arial" panose="020B0604020202020204" pitchFamily="34" charset="0"/>
              </a:rPr>
              <a:t> sensors</a:t>
            </a:r>
            <a:r>
              <a:rPr lang="en-US" sz="2400" dirty="0">
                <a:latin typeface="Arial" panose="020B0604020202020204" pitchFamily="34" charset="0"/>
                <a:cs typeface="Arial" panose="020B0604020202020204" pitchFamily="34" charset="0"/>
              </a:rPr>
              <a:t>, where  electrons  are  produced/consumed  at the  working  electrode  as  a  result of the  analyte-to-capture-molecule binding  event.  Here ,  the  capture  molecule  is  an  enzyme.  The  most common  examples  of  such  sensors  are  blood  glucose  sensors; </a:t>
            </a:r>
          </a:p>
          <a:p>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Potentiometric  sensors</a:t>
            </a:r>
            <a:r>
              <a:rPr lang="en-US" sz="2400" dirty="0">
                <a:latin typeface="Arial" panose="020B0604020202020204" pitchFamily="34" charset="0"/>
                <a:cs typeface="Arial" panose="020B0604020202020204" pitchFamily="34" charset="0"/>
              </a:rPr>
              <a:t>, where  the  binding  of the  analyte causes  a shift  of  the  electrochemical  potential  of  the  working  electrode; </a:t>
            </a:r>
          </a:p>
          <a:p>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Impedimetric sensors</a:t>
            </a:r>
            <a:r>
              <a:rPr lang="en-US" sz="2400" dirty="0">
                <a:latin typeface="Arial" panose="020B0604020202020204" pitchFamily="34" charset="0"/>
                <a:cs typeface="Arial" panose="020B0604020202020204" pitchFamily="34" charset="0"/>
              </a:rPr>
              <a:t>, where  the  impedance  of the  working electrode  changes as  a  result  of  the  binding  event.</a:t>
            </a:r>
          </a:p>
        </p:txBody>
      </p:sp>
    </p:spTree>
    <p:extLst>
      <p:ext uri="{BB962C8B-B14F-4D97-AF65-F5344CB8AC3E}">
        <p14:creationId xmlns:p14="http://schemas.microsoft.com/office/powerpoint/2010/main" val="90195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229" y="446314"/>
            <a:ext cx="4826000" cy="5410200"/>
          </a:xfrm>
          <a:prstGeom prst="rect">
            <a:avLst/>
          </a:prstGeom>
        </p:spPr>
      </p:pic>
      <p:pic>
        <p:nvPicPr>
          <p:cNvPr id="6" name="Picture 5"/>
          <p:cNvPicPr>
            <a:picLocks noChangeAspect="1"/>
          </p:cNvPicPr>
          <p:nvPr/>
        </p:nvPicPr>
        <p:blipFill>
          <a:blip r:embed="rId3"/>
          <a:stretch>
            <a:fillRect/>
          </a:stretch>
        </p:blipFill>
        <p:spPr>
          <a:xfrm>
            <a:off x="5991677" y="299357"/>
            <a:ext cx="4899479" cy="4899479"/>
          </a:xfrm>
          <a:prstGeom prst="rect">
            <a:avLst/>
          </a:prstGeom>
        </p:spPr>
      </p:pic>
      <p:pic>
        <p:nvPicPr>
          <p:cNvPr id="7" name="Picture 6"/>
          <p:cNvPicPr>
            <a:picLocks noChangeAspect="1"/>
          </p:cNvPicPr>
          <p:nvPr/>
        </p:nvPicPr>
        <p:blipFill rotWithShape="1">
          <a:blip r:embed="rId4"/>
          <a:srcRect l="29005" t="46601" r="56675" b="12258"/>
          <a:stretch/>
        </p:blipFill>
        <p:spPr>
          <a:xfrm>
            <a:off x="6122305" y="4147457"/>
            <a:ext cx="642257" cy="1845130"/>
          </a:xfrm>
          <a:prstGeom prst="rect">
            <a:avLst/>
          </a:prstGeom>
        </p:spPr>
      </p:pic>
    </p:spTree>
    <p:extLst>
      <p:ext uri="{BB962C8B-B14F-4D97-AF65-F5344CB8AC3E}">
        <p14:creationId xmlns:p14="http://schemas.microsoft.com/office/powerpoint/2010/main" val="297666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C860-C914-DE4C-8077-DD292C655762}"/>
              </a:ext>
            </a:extLst>
          </p:cNvPr>
          <p:cNvSpPr>
            <a:spLocks noGrp="1"/>
          </p:cNvSpPr>
          <p:nvPr>
            <p:ph type="title"/>
          </p:nvPr>
        </p:nvSpPr>
        <p:spPr/>
        <p:txBody>
          <a:bodyPr>
            <a:normAutofit/>
          </a:bodyPr>
          <a:lstStyle/>
          <a:p>
            <a:pPr algn="ctr"/>
            <a:r>
              <a:rPr lang="en-US" sz="4000" b="1" dirty="0">
                <a:latin typeface="Calibri" panose="020F0502020204030204" pitchFamily="34" charset="0"/>
                <a:cs typeface="Calibri" panose="020F0502020204030204" pitchFamily="34" charset="0"/>
              </a:rPr>
              <a:t>How does it work?</a:t>
            </a:r>
          </a:p>
        </p:txBody>
      </p:sp>
    </p:spTree>
    <p:extLst>
      <p:ext uri="{BB962C8B-B14F-4D97-AF65-F5344CB8AC3E}">
        <p14:creationId xmlns:p14="http://schemas.microsoft.com/office/powerpoint/2010/main" val="3909132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C860-C914-DE4C-8077-DD292C655762}"/>
              </a:ext>
            </a:extLst>
          </p:cNvPr>
          <p:cNvSpPr>
            <a:spLocks noGrp="1"/>
          </p:cNvSpPr>
          <p:nvPr>
            <p:ph type="title"/>
          </p:nvPr>
        </p:nvSpPr>
        <p:spPr>
          <a:xfrm>
            <a:off x="838200" y="184666"/>
            <a:ext cx="10515600" cy="1325563"/>
          </a:xfrm>
        </p:spPr>
        <p:txBody>
          <a:bodyPr>
            <a:normAutofit/>
          </a:bodyPr>
          <a:lstStyle/>
          <a:p>
            <a:pPr algn="ctr"/>
            <a:r>
              <a:rPr lang="en-US" sz="4000" b="1" dirty="0">
                <a:latin typeface="Calibri" panose="020F0502020204030204" pitchFamily="34" charset="0"/>
                <a:cs typeface="Calibri" panose="020F0502020204030204" pitchFamily="34" charset="0"/>
              </a:rPr>
              <a:t>Glucose Oxidase</a:t>
            </a:r>
          </a:p>
        </p:txBody>
      </p:sp>
      <p:pic>
        <p:nvPicPr>
          <p:cNvPr id="4098" name="Picture 2">
            <a:extLst>
              <a:ext uri="{FF2B5EF4-FFF2-40B4-BE49-F238E27FC236}">
                <a16:creationId xmlns:a16="http://schemas.microsoft.com/office/drawing/2014/main" id="{647B314C-B857-6241-80E0-C2FA09217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847" y="1510229"/>
            <a:ext cx="6188397" cy="5167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EF33D8-ABD3-A748-9B8E-3382BB81E57C}"/>
              </a:ext>
            </a:extLst>
          </p:cNvPr>
          <p:cNvSpPr txBox="1"/>
          <p:nvPr/>
        </p:nvSpPr>
        <p:spPr>
          <a:xfrm>
            <a:off x="10271051" y="6308209"/>
            <a:ext cx="1463349" cy="369332"/>
          </a:xfrm>
          <a:prstGeom prst="rect">
            <a:avLst/>
          </a:prstGeom>
          <a:noFill/>
        </p:spPr>
        <p:txBody>
          <a:bodyPr wrap="none" rtlCol="0">
            <a:spAutoFit/>
          </a:bodyPr>
          <a:lstStyle/>
          <a:p>
            <a:r>
              <a:rPr lang="en-US" dirty="0"/>
              <a:t>From PDB101</a:t>
            </a:r>
          </a:p>
        </p:txBody>
      </p:sp>
      <p:cxnSp>
        <p:nvCxnSpPr>
          <p:cNvPr id="5" name="Straight Arrow Connector 4">
            <a:extLst>
              <a:ext uri="{FF2B5EF4-FFF2-40B4-BE49-F238E27FC236}">
                <a16:creationId xmlns:a16="http://schemas.microsoft.com/office/drawing/2014/main" id="{C09E0794-05C6-354D-A844-A6A44CD7D085}"/>
              </a:ext>
            </a:extLst>
          </p:cNvPr>
          <p:cNvCxnSpPr/>
          <p:nvPr/>
        </p:nvCxnSpPr>
        <p:spPr>
          <a:xfrm flipV="1">
            <a:off x="2892056" y="4657060"/>
            <a:ext cx="1637414" cy="112705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E41B3BD2-BDCB-8840-9335-B8B7ACC0B0CC}"/>
              </a:ext>
            </a:extLst>
          </p:cNvPr>
          <p:cNvSpPr txBox="1"/>
          <p:nvPr/>
        </p:nvSpPr>
        <p:spPr>
          <a:xfrm>
            <a:off x="1589632" y="5704409"/>
            <a:ext cx="1946430" cy="646331"/>
          </a:xfrm>
          <a:prstGeom prst="rect">
            <a:avLst/>
          </a:prstGeom>
          <a:noFill/>
        </p:spPr>
        <p:txBody>
          <a:bodyPr wrap="none" rtlCol="0">
            <a:spAutoFit/>
          </a:bodyPr>
          <a:lstStyle/>
          <a:p>
            <a:r>
              <a:rPr lang="en-US" dirty="0"/>
              <a:t>FAD </a:t>
            </a:r>
          </a:p>
          <a:p>
            <a:r>
              <a:rPr lang="en-US" dirty="0"/>
              <a:t>(enzyme co-factor)</a:t>
            </a:r>
          </a:p>
        </p:txBody>
      </p:sp>
    </p:spTree>
    <p:extLst>
      <p:ext uri="{BB962C8B-B14F-4D97-AF65-F5344CB8AC3E}">
        <p14:creationId xmlns:p14="http://schemas.microsoft.com/office/powerpoint/2010/main" val="2861517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ED2A7E1-C662-9A44-86D2-FEE4450B96C1}"/>
              </a:ext>
            </a:extLst>
          </p:cNvPr>
          <p:cNvGrpSpPr/>
          <p:nvPr/>
        </p:nvGrpSpPr>
        <p:grpSpPr>
          <a:xfrm>
            <a:off x="652130" y="1440745"/>
            <a:ext cx="10887740" cy="4113947"/>
            <a:chOff x="489097" y="2719748"/>
            <a:chExt cx="10887740" cy="4113947"/>
          </a:xfrm>
        </p:grpSpPr>
        <p:sp>
          <p:nvSpPr>
            <p:cNvPr id="5" name="Rectangle 4">
              <a:extLst>
                <a:ext uri="{FF2B5EF4-FFF2-40B4-BE49-F238E27FC236}">
                  <a16:creationId xmlns:a16="http://schemas.microsoft.com/office/drawing/2014/main" id="{59D135DE-8B3E-6349-85A0-EAE9DBAB180E}"/>
                </a:ext>
              </a:extLst>
            </p:cNvPr>
            <p:cNvSpPr/>
            <p:nvPr/>
          </p:nvSpPr>
          <p:spPr>
            <a:xfrm>
              <a:off x="489097" y="2719748"/>
              <a:ext cx="10887740" cy="4113947"/>
            </a:xfrm>
            <a:prstGeom prst="rect">
              <a:avLst/>
            </a:prstGeom>
          </p:spPr>
          <p:txBody>
            <a:bodyPr wrap="square">
              <a:spAutoFit/>
            </a:bodyPr>
            <a:lstStyle/>
            <a:p>
              <a:r>
                <a:rPr lang="en-GB" sz="2800" dirty="0">
                  <a:latin typeface="Calibri" panose="020F0502020204030204" pitchFamily="34" charset="0"/>
                  <a:cs typeface="Calibri" panose="020F0502020204030204" pitchFamily="34" charset="0"/>
                </a:rPr>
                <a:t>The first glucose sensors used the following (electro)chemical reaction:</a:t>
              </a:r>
            </a:p>
            <a:p>
              <a:endParaRPr lang="en-GB" sz="2800" dirty="0">
                <a:latin typeface="Calibri" panose="020F0502020204030204" pitchFamily="34" charset="0"/>
                <a:cs typeface="Calibri" panose="020F0502020204030204" pitchFamily="34" charset="0"/>
              </a:endParaRPr>
            </a:p>
            <a:p>
              <a:endParaRPr lang="en-GB" sz="28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Glucose + </a:t>
              </a:r>
              <a:r>
                <a:rPr lang="en-GB" sz="2800" dirty="0" err="1">
                  <a:latin typeface="Calibri" panose="020F0502020204030204" pitchFamily="34" charset="0"/>
                  <a:cs typeface="Calibri" panose="020F0502020204030204" pitchFamily="34" charset="0"/>
                </a:rPr>
                <a:t>Gox</a:t>
              </a:r>
              <a:r>
                <a:rPr lang="en-GB" sz="2800" dirty="0">
                  <a:latin typeface="Calibri" panose="020F0502020204030204" pitchFamily="34" charset="0"/>
                  <a:cs typeface="Calibri" panose="020F0502020204030204" pitchFamily="34" charset="0"/>
                </a:rPr>
                <a:t>-FAD                       Gluconolactone + Gox-FADH</a:t>
              </a:r>
              <a:r>
                <a:rPr lang="en-GB" sz="2800" baseline="-25000" dirty="0">
                  <a:latin typeface="Calibri" panose="020F0502020204030204" pitchFamily="34" charset="0"/>
                  <a:cs typeface="Calibri" panose="020F0502020204030204" pitchFamily="34" charset="0"/>
                </a:rPr>
                <a:t>2</a:t>
              </a:r>
            </a:p>
            <a:p>
              <a:endParaRPr lang="en-GB" sz="28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Gox-FADH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 O</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Gox</a:t>
              </a:r>
              <a:r>
                <a:rPr lang="en-GB" sz="2800" dirty="0">
                  <a:latin typeface="Calibri" panose="020F0502020204030204" pitchFamily="34" charset="0"/>
                  <a:cs typeface="Calibri" panose="020F0502020204030204" pitchFamily="34" charset="0"/>
                </a:rPr>
                <a:t>-FAD + 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O</a:t>
              </a:r>
              <a:r>
                <a:rPr lang="en-GB" sz="2800" baseline="-25000" dirty="0">
                  <a:latin typeface="Calibri" panose="020F0502020204030204" pitchFamily="34" charset="0"/>
                  <a:cs typeface="Calibri" panose="020F0502020204030204" pitchFamily="34" charset="0"/>
                </a:rPr>
                <a:t>2</a:t>
              </a:r>
            </a:p>
            <a:p>
              <a:endParaRPr lang="en-GB" sz="2800" baseline="-25000" dirty="0">
                <a:latin typeface="Calibri" panose="020F0502020204030204" pitchFamily="34" charset="0"/>
                <a:cs typeface="Calibri" panose="020F0502020204030204" pitchFamily="34" charset="0"/>
              </a:endParaRPr>
            </a:p>
            <a:p>
              <a:endParaRPr lang="en-GB" sz="2800" baseline="-250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O</a:t>
              </a:r>
              <a:r>
                <a:rPr lang="en-GB" sz="2800" baseline="-25000" dirty="0">
                  <a:latin typeface="Calibri" panose="020F0502020204030204" pitchFamily="34" charset="0"/>
                  <a:cs typeface="Calibri" panose="020F0502020204030204" pitchFamily="34" charset="0"/>
                </a:rPr>
                <a:t>2              </a:t>
              </a:r>
              <a:r>
                <a:rPr lang="en-GB" sz="2800" dirty="0">
                  <a:latin typeface="Calibri" panose="020F0502020204030204" pitchFamily="34" charset="0"/>
                  <a:cs typeface="Calibri" panose="020F0502020204030204" pitchFamily="34" charset="0"/>
                </a:rPr>
                <a:t>                 2H</a:t>
              </a:r>
              <a:r>
                <a:rPr lang="en-GB" sz="2800" baseline="30000" dirty="0">
                  <a:latin typeface="Calibri" panose="020F0502020204030204" pitchFamily="34" charset="0"/>
                  <a:cs typeface="Calibri" panose="020F0502020204030204" pitchFamily="34" charset="0"/>
                </a:rPr>
                <a:t>+</a:t>
              </a:r>
              <a:r>
                <a:rPr lang="en-GB" sz="2800" dirty="0">
                  <a:latin typeface="Calibri" panose="020F0502020204030204" pitchFamily="34" charset="0"/>
                  <a:cs typeface="Calibri" panose="020F0502020204030204" pitchFamily="34" charset="0"/>
                </a:rPr>
                <a:t> + O</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+ 2e</a:t>
              </a:r>
              <a:r>
                <a:rPr lang="en-GB" sz="2800" baseline="30000" dirty="0">
                  <a:latin typeface="Calibri" panose="020F0502020204030204" pitchFamily="34" charset="0"/>
                  <a:cs typeface="Calibri" panose="020F0502020204030204" pitchFamily="34" charset="0"/>
                </a:rPr>
                <a:t>-</a:t>
              </a:r>
              <a:endParaRPr lang="en-GB" sz="2800" baseline="-25000" dirty="0">
                <a:latin typeface="Calibri" panose="020F0502020204030204" pitchFamily="34" charset="0"/>
                <a:cs typeface="Calibri" panose="020F0502020204030204" pitchFamily="34" charset="0"/>
              </a:endParaRPr>
            </a:p>
            <a:p>
              <a:endParaRPr lang="en-GB" sz="2800" dirty="0">
                <a:latin typeface="Calibri" panose="020F0502020204030204" pitchFamily="34" charset="0"/>
                <a:cs typeface="Calibri" panose="020F0502020204030204" pitchFamily="34" charset="0"/>
              </a:endParaRPr>
            </a:p>
          </p:txBody>
        </p:sp>
        <p:sp>
          <p:nvSpPr>
            <p:cNvPr id="6" name="Left-right Arrow 5">
              <a:extLst>
                <a:ext uri="{FF2B5EF4-FFF2-40B4-BE49-F238E27FC236}">
                  <a16:creationId xmlns:a16="http://schemas.microsoft.com/office/drawing/2014/main" id="{2D93E872-31D5-FD4A-8952-9AB8D6B6CCA7}"/>
                </a:ext>
              </a:extLst>
            </p:cNvPr>
            <p:cNvSpPr/>
            <p:nvPr/>
          </p:nvSpPr>
          <p:spPr>
            <a:xfrm>
              <a:off x="3615069" y="4109484"/>
              <a:ext cx="1169581" cy="2977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0CEBA5B7-2177-D341-A37E-83022192DA22}"/>
                </a:ext>
              </a:extLst>
            </p:cNvPr>
            <p:cNvSpPr/>
            <p:nvPr/>
          </p:nvSpPr>
          <p:spPr>
            <a:xfrm>
              <a:off x="3310270" y="4971860"/>
              <a:ext cx="1169581" cy="2977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ight Arrow 7">
            <a:extLst>
              <a:ext uri="{FF2B5EF4-FFF2-40B4-BE49-F238E27FC236}">
                <a16:creationId xmlns:a16="http://schemas.microsoft.com/office/drawing/2014/main" id="{594111B7-659E-334A-BC29-598BE568EEC7}"/>
              </a:ext>
            </a:extLst>
          </p:cNvPr>
          <p:cNvSpPr/>
          <p:nvPr/>
        </p:nvSpPr>
        <p:spPr>
          <a:xfrm>
            <a:off x="1850064" y="4657057"/>
            <a:ext cx="1403498" cy="318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itle 1">
            <a:extLst>
              <a:ext uri="{FF2B5EF4-FFF2-40B4-BE49-F238E27FC236}">
                <a16:creationId xmlns:a16="http://schemas.microsoft.com/office/drawing/2014/main" id="{1BDCADE9-E682-9641-9CD2-ABF15A79E8F4}"/>
              </a:ext>
            </a:extLst>
          </p:cNvPr>
          <p:cNvSpPr>
            <a:spLocks noGrp="1"/>
          </p:cNvSpPr>
          <p:nvPr>
            <p:ph type="title"/>
          </p:nvPr>
        </p:nvSpPr>
        <p:spPr>
          <a:xfrm>
            <a:off x="838200" y="365126"/>
            <a:ext cx="10515600" cy="901232"/>
          </a:xfrm>
        </p:spPr>
        <p:txBody>
          <a:bodyPr>
            <a:normAutofit/>
          </a:bodyPr>
          <a:lstStyle/>
          <a:p>
            <a:pPr algn="ctr"/>
            <a:r>
              <a:rPr lang="en-US" sz="4000" b="1" dirty="0">
                <a:latin typeface="Calibri" panose="020F0502020204030204" pitchFamily="34" charset="0"/>
                <a:cs typeface="Calibri" panose="020F0502020204030204" pitchFamily="34" charset="0"/>
              </a:rPr>
              <a:t>Glucose Oxidase (</a:t>
            </a:r>
            <a:r>
              <a:rPr lang="en-US" sz="4000" b="1" dirty="0" err="1">
                <a:latin typeface="Calibri" panose="020F0502020204030204" pitchFamily="34" charset="0"/>
                <a:cs typeface="Calibri" panose="020F0502020204030204" pitchFamily="34" charset="0"/>
              </a:rPr>
              <a:t>Gox</a:t>
            </a:r>
            <a:r>
              <a:rPr lang="en-US" sz="4000" b="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559619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ED2A7E1-C662-9A44-86D2-FEE4450B96C1}"/>
              </a:ext>
            </a:extLst>
          </p:cNvPr>
          <p:cNvGrpSpPr/>
          <p:nvPr/>
        </p:nvGrpSpPr>
        <p:grpSpPr>
          <a:xfrm>
            <a:off x="652130" y="1440745"/>
            <a:ext cx="10887740" cy="4113947"/>
            <a:chOff x="489097" y="2719748"/>
            <a:chExt cx="10887740" cy="4113947"/>
          </a:xfrm>
        </p:grpSpPr>
        <p:sp>
          <p:nvSpPr>
            <p:cNvPr id="5" name="Rectangle 4">
              <a:extLst>
                <a:ext uri="{FF2B5EF4-FFF2-40B4-BE49-F238E27FC236}">
                  <a16:creationId xmlns:a16="http://schemas.microsoft.com/office/drawing/2014/main" id="{59D135DE-8B3E-6349-85A0-EAE9DBAB180E}"/>
                </a:ext>
              </a:extLst>
            </p:cNvPr>
            <p:cNvSpPr/>
            <p:nvPr/>
          </p:nvSpPr>
          <p:spPr>
            <a:xfrm>
              <a:off x="489097" y="2719748"/>
              <a:ext cx="10887740" cy="4113947"/>
            </a:xfrm>
            <a:prstGeom prst="rect">
              <a:avLst/>
            </a:prstGeom>
          </p:spPr>
          <p:txBody>
            <a:bodyPr wrap="square">
              <a:spAutoFit/>
            </a:bodyPr>
            <a:lstStyle/>
            <a:p>
              <a:r>
                <a:rPr lang="en-GB" sz="2800" dirty="0">
                  <a:latin typeface="Calibri" panose="020F0502020204030204" pitchFamily="34" charset="0"/>
                  <a:cs typeface="Calibri" panose="020F0502020204030204" pitchFamily="34" charset="0"/>
                </a:rPr>
                <a:t>The first glucose sensors used the following (electro)chemical reaction:</a:t>
              </a:r>
            </a:p>
            <a:p>
              <a:endParaRPr lang="en-GB" sz="2800" dirty="0">
                <a:latin typeface="Calibri" panose="020F0502020204030204" pitchFamily="34" charset="0"/>
                <a:cs typeface="Calibri" panose="020F0502020204030204" pitchFamily="34" charset="0"/>
              </a:endParaRPr>
            </a:p>
            <a:p>
              <a:endParaRPr lang="en-GB" sz="28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Glucose + </a:t>
              </a:r>
              <a:r>
                <a:rPr lang="en-GB" sz="2800" dirty="0" err="1">
                  <a:latin typeface="Calibri" panose="020F0502020204030204" pitchFamily="34" charset="0"/>
                  <a:cs typeface="Calibri" panose="020F0502020204030204" pitchFamily="34" charset="0"/>
                </a:rPr>
                <a:t>Gox</a:t>
              </a:r>
              <a:r>
                <a:rPr lang="en-GB" sz="2800" dirty="0">
                  <a:latin typeface="Calibri" panose="020F0502020204030204" pitchFamily="34" charset="0"/>
                  <a:cs typeface="Calibri" panose="020F0502020204030204" pitchFamily="34" charset="0"/>
                </a:rPr>
                <a:t>-FAD                       Gluconolactone + Gox-FADH</a:t>
              </a:r>
              <a:r>
                <a:rPr lang="en-GB" sz="2800" baseline="-25000" dirty="0">
                  <a:latin typeface="Calibri" panose="020F0502020204030204" pitchFamily="34" charset="0"/>
                  <a:cs typeface="Calibri" panose="020F0502020204030204" pitchFamily="34" charset="0"/>
                </a:rPr>
                <a:t>2</a:t>
              </a:r>
            </a:p>
            <a:p>
              <a:endParaRPr lang="en-GB" sz="28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Gox-FADH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 O</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Gox</a:t>
              </a:r>
              <a:r>
                <a:rPr lang="en-GB" sz="2800" dirty="0">
                  <a:latin typeface="Calibri" panose="020F0502020204030204" pitchFamily="34" charset="0"/>
                  <a:cs typeface="Calibri" panose="020F0502020204030204" pitchFamily="34" charset="0"/>
                </a:rPr>
                <a:t>-FAD + 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O</a:t>
              </a:r>
              <a:r>
                <a:rPr lang="en-GB" sz="2800" baseline="-25000" dirty="0">
                  <a:latin typeface="Calibri" panose="020F0502020204030204" pitchFamily="34" charset="0"/>
                  <a:cs typeface="Calibri" panose="020F0502020204030204" pitchFamily="34" charset="0"/>
                </a:rPr>
                <a:t>2</a:t>
              </a:r>
            </a:p>
            <a:p>
              <a:endParaRPr lang="en-GB" sz="2800" baseline="-25000" dirty="0">
                <a:latin typeface="Calibri" panose="020F0502020204030204" pitchFamily="34" charset="0"/>
                <a:cs typeface="Calibri" panose="020F0502020204030204" pitchFamily="34" charset="0"/>
              </a:endParaRPr>
            </a:p>
            <a:p>
              <a:endParaRPr lang="en-GB" sz="2800" baseline="-250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O</a:t>
              </a:r>
              <a:r>
                <a:rPr lang="en-GB" sz="2800" baseline="-25000" dirty="0">
                  <a:latin typeface="Calibri" panose="020F0502020204030204" pitchFamily="34" charset="0"/>
                  <a:cs typeface="Calibri" panose="020F0502020204030204" pitchFamily="34" charset="0"/>
                </a:rPr>
                <a:t>2              </a:t>
              </a:r>
              <a:r>
                <a:rPr lang="en-GB" sz="2800" dirty="0">
                  <a:latin typeface="Calibri" panose="020F0502020204030204" pitchFamily="34" charset="0"/>
                  <a:cs typeface="Calibri" panose="020F0502020204030204" pitchFamily="34" charset="0"/>
                </a:rPr>
                <a:t>                 2H</a:t>
              </a:r>
              <a:r>
                <a:rPr lang="en-GB" sz="2800" baseline="30000" dirty="0">
                  <a:latin typeface="Calibri" panose="020F0502020204030204" pitchFamily="34" charset="0"/>
                  <a:cs typeface="Calibri" panose="020F0502020204030204" pitchFamily="34" charset="0"/>
                </a:rPr>
                <a:t>+</a:t>
              </a:r>
              <a:r>
                <a:rPr lang="en-GB" sz="2800" dirty="0">
                  <a:latin typeface="Calibri" panose="020F0502020204030204" pitchFamily="34" charset="0"/>
                  <a:cs typeface="Calibri" panose="020F0502020204030204" pitchFamily="34" charset="0"/>
                </a:rPr>
                <a:t> + O</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+ 2e</a:t>
              </a:r>
              <a:r>
                <a:rPr lang="en-GB" sz="2800" baseline="30000" dirty="0">
                  <a:latin typeface="Calibri" panose="020F0502020204030204" pitchFamily="34" charset="0"/>
                  <a:cs typeface="Calibri" panose="020F0502020204030204" pitchFamily="34" charset="0"/>
                </a:rPr>
                <a:t>-</a:t>
              </a:r>
              <a:endParaRPr lang="en-GB" sz="2800" baseline="-25000" dirty="0">
                <a:latin typeface="Calibri" panose="020F0502020204030204" pitchFamily="34" charset="0"/>
                <a:cs typeface="Calibri" panose="020F0502020204030204" pitchFamily="34" charset="0"/>
              </a:endParaRPr>
            </a:p>
            <a:p>
              <a:endParaRPr lang="en-GB" sz="2800" dirty="0">
                <a:latin typeface="Calibri" panose="020F0502020204030204" pitchFamily="34" charset="0"/>
                <a:cs typeface="Calibri" panose="020F0502020204030204" pitchFamily="34" charset="0"/>
              </a:endParaRPr>
            </a:p>
          </p:txBody>
        </p:sp>
        <p:sp>
          <p:nvSpPr>
            <p:cNvPr id="6" name="Left-right Arrow 5">
              <a:extLst>
                <a:ext uri="{FF2B5EF4-FFF2-40B4-BE49-F238E27FC236}">
                  <a16:creationId xmlns:a16="http://schemas.microsoft.com/office/drawing/2014/main" id="{2D93E872-31D5-FD4A-8952-9AB8D6B6CCA7}"/>
                </a:ext>
              </a:extLst>
            </p:cNvPr>
            <p:cNvSpPr/>
            <p:nvPr/>
          </p:nvSpPr>
          <p:spPr>
            <a:xfrm>
              <a:off x="3615069" y="4109484"/>
              <a:ext cx="1169581" cy="2977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0CEBA5B7-2177-D341-A37E-83022192DA22}"/>
                </a:ext>
              </a:extLst>
            </p:cNvPr>
            <p:cNvSpPr/>
            <p:nvPr/>
          </p:nvSpPr>
          <p:spPr>
            <a:xfrm>
              <a:off x="3310270" y="4971860"/>
              <a:ext cx="1169581" cy="2977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ight Arrow 7">
            <a:extLst>
              <a:ext uri="{FF2B5EF4-FFF2-40B4-BE49-F238E27FC236}">
                <a16:creationId xmlns:a16="http://schemas.microsoft.com/office/drawing/2014/main" id="{594111B7-659E-334A-BC29-598BE568EEC7}"/>
              </a:ext>
            </a:extLst>
          </p:cNvPr>
          <p:cNvSpPr/>
          <p:nvPr/>
        </p:nvSpPr>
        <p:spPr>
          <a:xfrm>
            <a:off x="1850064" y="4657057"/>
            <a:ext cx="1403498" cy="318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itle 1">
            <a:extLst>
              <a:ext uri="{FF2B5EF4-FFF2-40B4-BE49-F238E27FC236}">
                <a16:creationId xmlns:a16="http://schemas.microsoft.com/office/drawing/2014/main" id="{1BDCADE9-E682-9641-9CD2-ABF15A79E8F4}"/>
              </a:ext>
            </a:extLst>
          </p:cNvPr>
          <p:cNvSpPr>
            <a:spLocks noGrp="1"/>
          </p:cNvSpPr>
          <p:nvPr>
            <p:ph type="title"/>
          </p:nvPr>
        </p:nvSpPr>
        <p:spPr>
          <a:xfrm>
            <a:off x="838200" y="365126"/>
            <a:ext cx="10515600" cy="901232"/>
          </a:xfrm>
        </p:spPr>
        <p:txBody>
          <a:bodyPr>
            <a:normAutofit/>
          </a:bodyPr>
          <a:lstStyle/>
          <a:p>
            <a:pPr algn="ctr"/>
            <a:r>
              <a:rPr lang="en-US" sz="4000" b="1" dirty="0">
                <a:latin typeface="Calibri" panose="020F0502020204030204" pitchFamily="34" charset="0"/>
                <a:cs typeface="Calibri" panose="020F0502020204030204" pitchFamily="34" charset="0"/>
              </a:rPr>
              <a:t>Glucose Oxidase (</a:t>
            </a:r>
            <a:r>
              <a:rPr lang="en-US" sz="4000" b="1" dirty="0" err="1">
                <a:latin typeface="Calibri" panose="020F0502020204030204" pitchFamily="34" charset="0"/>
                <a:cs typeface="Calibri" panose="020F0502020204030204" pitchFamily="34" charset="0"/>
              </a:rPr>
              <a:t>Gox</a:t>
            </a:r>
            <a:r>
              <a:rPr lang="en-US" sz="4000" b="1" dirty="0">
                <a:latin typeface="Calibri" panose="020F0502020204030204" pitchFamily="34" charset="0"/>
                <a:cs typeface="Calibri" panose="020F0502020204030204" pitchFamily="34" charset="0"/>
              </a:rPr>
              <a:t>)</a:t>
            </a:r>
          </a:p>
        </p:txBody>
      </p:sp>
      <p:sp>
        <p:nvSpPr>
          <p:cNvPr id="9" name="Title 1">
            <a:extLst>
              <a:ext uri="{FF2B5EF4-FFF2-40B4-BE49-F238E27FC236}">
                <a16:creationId xmlns:a16="http://schemas.microsoft.com/office/drawing/2014/main" id="{E3163415-22D7-A34B-84FD-6D8344443C7B}"/>
              </a:ext>
            </a:extLst>
          </p:cNvPr>
          <p:cNvSpPr txBox="1">
            <a:spLocks/>
          </p:cNvSpPr>
          <p:nvPr/>
        </p:nvSpPr>
        <p:spPr>
          <a:xfrm>
            <a:off x="652130" y="5480519"/>
            <a:ext cx="10515600" cy="901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Calibri" panose="020F0502020204030204" pitchFamily="34" charset="0"/>
                <a:cs typeface="Calibri" panose="020F0502020204030204" pitchFamily="34" charset="0"/>
              </a:rPr>
              <a:t>Do you see any issues here?</a:t>
            </a:r>
          </a:p>
        </p:txBody>
      </p:sp>
    </p:spTree>
    <p:extLst>
      <p:ext uri="{BB962C8B-B14F-4D97-AF65-F5344CB8AC3E}">
        <p14:creationId xmlns:p14="http://schemas.microsoft.com/office/powerpoint/2010/main" val="3782725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ED2A7E1-C662-9A44-86D2-FEE4450B96C1}"/>
              </a:ext>
            </a:extLst>
          </p:cNvPr>
          <p:cNvGrpSpPr/>
          <p:nvPr/>
        </p:nvGrpSpPr>
        <p:grpSpPr>
          <a:xfrm>
            <a:off x="652130" y="653940"/>
            <a:ext cx="10887740" cy="5938246"/>
            <a:chOff x="489097" y="2719748"/>
            <a:chExt cx="10887740" cy="5837495"/>
          </a:xfrm>
        </p:grpSpPr>
        <p:sp>
          <p:nvSpPr>
            <p:cNvPr id="5" name="Rectangle 4">
              <a:extLst>
                <a:ext uri="{FF2B5EF4-FFF2-40B4-BE49-F238E27FC236}">
                  <a16:creationId xmlns:a16="http://schemas.microsoft.com/office/drawing/2014/main" id="{59D135DE-8B3E-6349-85A0-EAE9DBAB180E}"/>
                </a:ext>
              </a:extLst>
            </p:cNvPr>
            <p:cNvSpPr/>
            <p:nvPr/>
          </p:nvSpPr>
          <p:spPr>
            <a:xfrm>
              <a:off x="489097" y="2719748"/>
              <a:ext cx="10887740" cy="5837495"/>
            </a:xfrm>
            <a:prstGeom prst="rect">
              <a:avLst/>
            </a:prstGeom>
          </p:spPr>
          <p:txBody>
            <a:bodyPr wrap="square">
              <a:spAutoFit/>
            </a:bodyPr>
            <a:lstStyle/>
            <a:p>
              <a:r>
                <a:rPr lang="en-GB" sz="2800" dirty="0">
                  <a:latin typeface="Calibri" panose="020F0502020204030204" pitchFamily="34" charset="0"/>
                  <a:cs typeface="Calibri" panose="020F0502020204030204" pitchFamily="34" charset="0"/>
                </a:rPr>
                <a:t>The first glucose sensors used the following (electro)chemical reaction:</a:t>
              </a:r>
            </a:p>
            <a:p>
              <a:endParaRPr lang="en-GB" sz="28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Glucose + </a:t>
              </a:r>
              <a:r>
                <a:rPr lang="en-GB" sz="2800" dirty="0" err="1">
                  <a:latin typeface="Calibri" panose="020F0502020204030204" pitchFamily="34" charset="0"/>
                  <a:cs typeface="Calibri" panose="020F0502020204030204" pitchFamily="34" charset="0"/>
                </a:rPr>
                <a:t>Gox</a:t>
              </a:r>
              <a:r>
                <a:rPr lang="en-GB" sz="2800" dirty="0">
                  <a:latin typeface="Calibri" panose="020F0502020204030204" pitchFamily="34" charset="0"/>
                  <a:cs typeface="Calibri" panose="020F0502020204030204" pitchFamily="34" charset="0"/>
                </a:rPr>
                <a:t>-FAD                      Gluconolactone + Gox-FADH</a:t>
              </a:r>
              <a:r>
                <a:rPr lang="en-GB" sz="2800" baseline="-25000" dirty="0">
                  <a:latin typeface="Calibri" panose="020F0502020204030204" pitchFamily="34" charset="0"/>
                  <a:cs typeface="Calibri" panose="020F0502020204030204" pitchFamily="34" charset="0"/>
                </a:rPr>
                <a:t>2</a:t>
              </a:r>
            </a:p>
            <a:p>
              <a:endParaRPr lang="en-GB" sz="28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Gox-FADH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 O</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Gox</a:t>
              </a:r>
              <a:r>
                <a:rPr lang="en-GB" sz="2800" dirty="0">
                  <a:latin typeface="Calibri" panose="020F0502020204030204" pitchFamily="34" charset="0"/>
                  <a:cs typeface="Calibri" panose="020F0502020204030204" pitchFamily="34" charset="0"/>
                </a:rPr>
                <a:t>-FAD + 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O</a:t>
              </a:r>
              <a:r>
                <a:rPr lang="en-GB" sz="2800" baseline="-25000" dirty="0">
                  <a:latin typeface="Calibri" panose="020F0502020204030204" pitchFamily="34" charset="0"/>
                  <a:cs typeface="Calibri" panose="020F0502020204030204" pitchFamily="34" charset="0"/>
                </a:rPr>
                <a:t>2</a:t>
              </a:r>
            </a:p>
            <a:p>
              <a:endParaRPr lang="en-GB" sz="2800" baseline="-25000" dirty="0">
                <a:latin typeface="Calibri" panose="020F0502020204030204" pitchFamily="34" charset="0"/>
                <a:cs typeface="Calibri" panose="020F0502020204030204" pitchFamily="34" charset="0"/>
              </a:endParaRPr>
            </a:p>
            <a:p>
              <a:endParaRPr lang="en-GB" sz="2800" baseline="-250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O</a:t>
              </a:r>
              <a:r>
                <a:rPr lang="en-GB" sz="2800" baseline="-25000" dirty="0">
                  <a:latin typeface="Calibri" panose="020F0502020204030204" pitchFamily="34" charset="0"/>
                  <a:cs typeface="Calibri" panose="020F0502020204030204" pitchFamily="34" charset="0"/>
                </a:rPr>
                <a:t>2              </a:t>
              </a:r>
              <a:r>
                <a:rPr lang="en-GB" sz="2800" dirty="0">
                  <a:latin typeface="Calibri" panose="020F0502020204030204" pitchFamily="34" charset="0"/>
                  <a:cs typeface="Calibri" panose="020F0502020204030204" pitchFamily="34" charset="0"/>
                </a:rPr>
                <a:t>                 2H</a:t>
              </a:r>
              <a:r>
                <a:rPr lang="en-GB" sz="2800" baseline="30000" dirty="0">
                  <a:latin typeface="Calibri" panose="020F0502020204030204" pitchFamily="34" charset="0"/>
                  <a:cs typeface="Calibri" panose="020F0502020204030204" pitchFamily="34" charset="0"/>
                </a:rPr>
                <a:t>+</a:t>
              </a:r>
              <a:r>
                <a:rPr lang="en-GB" sz="2800" dirty="0">
                  <a:latin typeface="Calibri" panose="020F0502020204030204" pitchFamily="34" charset="0"/>
                  <a:cs typeface="Calibri" panose="020F0502020204030204" pitchFamily="34" charset="0"/>
                </a:rPr>
                <a:t> + O</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+ 2e</a:t>
              </a:r>
              <a:r>
                <a:rPr lang="en-GB" sz="2800" baseline="30000" dirty="0">
                  <a:latin typeface="Calibri" panose="020F0502020204030204" pitchFamily="34" charset="0"/>
                  <a:cs typeface="Calibri" panose="020F0502020204030204" pitchFamily="34" charset="0"/>
                </a:rPr>
                <a:t>-</a:t>
              </a:r>
              <a:endParaRPr lang="en-GB" sz="2800" baseline="-25000" dirty="0">
                <a:latin typeface="Calibri" panose="020F0502020204030204" pitchFamily="34" charset="0"/>
                <a:cs typeface="Calibri" panose="020F0502020204030204" pitchFamily="34" charset="0"/>
              </a:endParaRPr>
            </a:p>
            <a:p>
              <a:endParaRPr lang="en-GB" sz="28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O</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is thus oxidised at the electrode and the current resulting from</a:t>
              </a:r>
            </a:p>
            <a:p>
              <a:r>
                <a:rPr lang="en-GB" sz="2800" dirty="0">
                  <a:latin typeface="Calibri" panose="020F0502020204030204" pitchFamily="34" charset="0"/>
                  <a:cs typeface="Calibri" panose="020F0502020204030204" pitchFamily="34" charset="0"/>
                </a:rPr>
                <a:t>the released electron going into the electrode is measured.</a:t>
              </a:r>
            </a:p>
            <a:p>
              <a:r>
                <a:rPr lang="en-GB" sz="2800" dirty="0">
                  <a:latin typeface="Calibri" panose="020F0502020204030204" pitchFamily="34" charset="0"/>
                  <a:cs typeface="Calibri" panose="020F0502020204030204" pitchFamily="34" charset="0"/>
                </a:rPr>
                <a:t>This is problematic as 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O</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requires an electrochemical potential of</a:t>
              </a:r>
            </a:p>
            <a:p>
              <a:r>
                <a:rPr lang="en-GB" sz="2800" dirty="0">
                  <a:latin typeface="Calibri" panose="020F0502020204030204" pitchFamily="34" charset="0"/>
                  <a:cs typeface="Calibri" panose="020F0502020204030204" pitchFamily="34" charset="0"/>
                </a:rPr>
                <a:t>about 0.7 V to be oxidised. Very high! Lots of components in blood</a:t>
              </a:r>
            </a:p>
            <a:p>
              <a:r>
                <a:rPr lang="en-GB" sz="2800" dirty="0">
                  <a:latin typeface="Calibri" panose="020F0502020204030204" pitchFamily="34" charset="0"/>
                  <a:cs typeface="Calibri" panose="020F0502020204030204" pitchFamily="34" charset="0"/>
                </a:rPr>
                <a:t>oxidise (and decompose) as well!</a:t>
              </a:r>
            </a:p>
          </p:txBody>
        </p:sp>
        <p:sp>
          <p:nvSpPr>
            <p:cNvPr id="6" name="Left-right Arrow 5">
              <a:extLst>
                <a:ext uri="{FF2B5EF4-FFF2-40B4-BE49-F238E27FC236}">
                  <a16:creationId xmlns:a16="http://schemas.microsoft.com/office/drawing/2014/main" id="{2D93E872-31D5-FD4A-8952-9AB8D6B6CCA7}"/>
                </a:ext>
              </a:extLst>
            </p:cNvPr>
            <p:cNvSpPr/>
            <p:nvPr/>
          </p:nvSpPr>
          <p:spPr>
            <a:xfrm>
              <a:off x="3615070" y="3726712"/>
              <a:ext cx="1169581" cy="2977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0CEBA5B7-2177-D341-A37E-83022192DA22}"/>
                </a:ext>
              </a:extLst>
            </p:cNvPr>
            <p:cNvSpPr/>
            <p:nvPr/>
          </p:nvSpPr>
          <p:spPr>
            <a:xfrm>
              <a:off x="3317358" y="4521026"/>
              <a:ext cx="1169581" cy="2977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Left-right Arrow 58">
            <a:extLst>
              <a:ext uri="{FF2B5EF4-FFF2-40B4-BE49-F238E27FC236}">
                <a16:creationId xmlns:a16="http://schemas.microsoft.com/office/drawing/2014/main" id="{369D5185-E5C5-3C44-80B6-8701309F44A8}"/>
              </a:ext>
            </a:extLst>
          </p:cNvPr>
          <p:cNvSpPr/>
          <p:nvPr/>
        </p:nvSpPr>
        <p:spPr>
          <a:xfrm>
            <a:off x="1906772" y="3423831"/>
            <a:ext cx="1169581" cy="2977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201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What is an antibody?</a:t>
            </a:r>
          </a:p>
        </p:txBody>
      </p:sp>
      <p:sp>
        <p:nvSpPr>
          <p:cNvPr id="5" name="TextBox 4"/>
          <p:cNvSpPr txBox="1"/>
          <p:nvPr/>
        </p:nvSpPr>
        <p:spPr>
          <a:xfrm>
            <a:off x="226277" y="1793469"/>
            <a:ext cx="11804835" cy="584775"/>
          </a:xfrm>
          <a:prstGeom prst="rect">
            <a:avLst/>
          </a:prstGeom>
          <a:noFill/>
        </p:spPr>
        <p:txBody>
          <a:bodyPr wrap="none" rtlCol="0">
            <a:spAutoFit/>
          </a:bodyPr>
          <a:lstStyle/>
          <a:p>
            <a:r>
              <a:rPr lang="en-US" sz="3200" dirty="0"/>
              <a:t>Y-shaped protein used by the immune system to </a:t>
            </a:r>
            <a:r>
              <a:rPr lang="en-US" sz="3200"/>
              <a:t>neutralize pathogens</a:t>
            </a:r>
            <a:endParaRPr lang="en-US" sz="3200" dirty="0"/>
          </a:p>
        </p:txBody>
      </p:sp>
    </p:spTree>
    <p:extLst>
      <p:ext uri="{BB962C8B-B14F-4D97-AF65-F5344CB8AC3E}">
        <p14:creationId xmlns:p14="http://schemas.microsoft.com/office/powerpoint/2010/main" val="835380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507" y="173740"/>
            <a:ext cx="11504427" cy="1325563"/>
          </a:xfrm>
        </p:spPr>
        <p:txBody>
          <a:bodyPr>
            <a:normAutofit/>
          </a:bodyPr>
          <a:lstStyle/>
          <a:p>
            <a:pPr algn="ctr"/>
            <a:r>
              <a:rPr lang="en-US" sz="4000" b="1" dirty="0">
                <a:latin typeface="Calibri" panose="020F0502020204030204" pitchFamily="34" charset="0"/>
                <a:cs typeface="Calibri" panose="020F0502020204030204" pitchFamily="34" charset="0"/>
              </a:rPr>
              <a:t>Glucose sensor – improved version</a:t>
            </a:r>
          </a:p>
        </p:txBody>
      </p:sp>
      <p:pic>
        <p:nvPicPr>
          <p:cNvPr id="4" name="Picture 3" descr="Graphical user interface, text, application&#10;&#10;Description automatically generated">
            <a:extLst>
              <a:ext uri="{FF2B5EF4-FFF2-40B4-BE49-F238E27FC236}">
                <a16:creationId xmlns:a16="http://schemas.microsoft.com/office/drawing/2014/main" id="{DDC5299D-AED7-1E4C-9074-E22C0A767839}"/>
              </a:ext>
            </a:extLst>
          </p:cNvPr>
          <p:cNvPicPr>
            <a:picLocks noChangeAspect="1"/>
          </p:cNvPicPr>
          <p:nvPr/>
        </p:nvPicPr>
        <p:blipFill rotWithShape="1">
          <a:blip r:embed="rId3"/>
          <a:srcRect b="12844"/>
          <a:stretch/>
        </p:blipFill>
        <p:spPr>
          <a:xfrm>
            <a:off x="1541720" y="1255823"/>
            <a:ext cx="9144000" cy="4826000"/>
          </a:xfrm>
          <a:prstGeom prst="rect">
            <a:avLst/>
          </a:prstGeom>
        </p:spPr>
      </p:pic>
      <p:sp>
        <p:nvSpPr>
          <p:cNvPr id="20" name="TextBox 19">
            <a:extLst>
              <a:ext uri="{FF2B5EF4-FFF2-40B4-BE49-F238E27FC236}">
                <a16:creationId xmlns:a16="http://schemas.microsoft.com/office/drawing/2014/main" id="{258A781B-58D2-C348-A037-50BE486A4318}"/>
              </a:ext>
            </a:extLst>
          </p:cNvPr>
          <p:cNvSpPr txBox="1"/>
          <p:nvPr/>
        </p:nvSpPr>
        <p:spPr>
          <a:xfrm>
            <a:off x="9101651" y="6314928"/>
            <a:ext cx="2764283" cy="369332"/>
          </a:xfrm>
          <a:prstGeom prst="rect">
            <a:avLst/>
          </a:prstGeom>
          <a:noFill/>
        </p:spPr>
        <p:txBody>
          <a:bodyPr wrap="none" rtlCol="0">
            <a:spAutoFit/>
          </a:bodyPr>
          <a:lstStyle/>
          <a:p>
            <a:r>
              <a:rPr lang="en-US" dirty="0"/>
              <a:t>Cass et al, 1984, Anal Chem</a:t>
            </a:r>
          </a:p>
        </p:txBody>
      </p:sp>
    </p:spTree>
    <p:extLst>
      <p:ext uri="{BB962C8B-B14F-4D97-AF65-F5344CB8AC3E}">
        <p14:creationId xmlns:p14="http://schemas.microsoft.com/office/powerpoint/2010/main" val="108147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ED2A7E1-C662-9A44-86D2-FEE4450B96C1}"/>
              </a:ext>
            </a:extLst>
          </p:cNvPr>
          <p:cNvGrpSpPr/>
          <p:nvPr/>
        </p:nvGrpSpPr>
        <p:grpSpPr>
          <a:xfrm>
            <a:off x="652130" y="1440745"/>
            <a:ext cx="10887740" cy="2821285"/>
            <a:chOff x="489097" y="2719748"/>
            <a:chExt cx="10887740" cy="2821285"/>
          </a:xfrm>
        </p:grpSpPr>
        <p:sp>
          <p:nvSpPr>
            <p:cNvPr id="5" name="Rectangle 4">
              <a:extLst>
                <a:ext uri="{FF2B5EF4-FFF2-40B4-BE49-F238E27FC236}">
                  <a16:creationId xmlns:a16="http://schemas.microsoft.com/office/drawing/2014/main" id="{59D135DE-8B3E-6349-85A0-EAE9DBAB180E}"/>
                </a:ext>
              </a:extLst>
            </p:cNvPr>
            <p:cNvSpPr/>
            <p:nvPr/>
          </p:nvSpPr>
          <p:spPr>
            <a:xfrm>
              <a:off x="489097" y="2719748"/>
              <a:ext cx="10887740" cy="2821285"/>
            </a:xfrm>
            <a:prstGeom prst="rect">
              <a:avLst/>
            </a:prstGeom>
          </p:spPr>
          <p:txBody>
            <a:bodyPr wrap="square">
              <a:spAutoFit/>
            </a:bodyPr>
            <a:lstStyle/>
            <a:p>
              <a:endParaRPr lang="en-GB" sz="28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Glucose + </a:t>
              </a:r>
              <a:r>
                <a:rPr lang="en-GB" sz="2800" dirty="0" err="1">
                  <a:latin typeface="Calibri" panose="020F0502020204030204" pitchFamily="34" charset="0"/>
                  <a:cs typeface="Calibri" panose="020F0502020204030204" pitchFamily="34" charset="0"/>
                </a:rPr>
                <a:t>Gox</a:t>
              </a:r>
              <a:r>
                <a:rPr lang="en-GB" sz="2800" dirty="0">
                  <a:latin typeface="Calibri" panose="020F0502020204030204" pitchFamily="34" charset="0"/>
                  <a:cs typeface="Calibri" panose="020F0502020204030204" pitchFamily="34" charset="0"/>
                </a:rPr>
                <a:t>-FAD                       Gluconolactone + Gox-FADH</a:t>
              </a:r>
              <a:r>
                <a:rPr lang="en-GB" sz="2800" baseline="-25000" dirty="0">
                  <a:latin typeface="Calibri" panose="020F0502020204030204" pitchFamily="34" charset="0"/>
                  <a:cs typeface="Calibri" panose="020F0502020204030204" pitchFamily="34" charset="0"/>
                </a:rPr>
                <a:t>2</a:t>
              </a:r>
            </a:p>
            <a:p>
              <a:endParaRPr lang="en-GB" sz="28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Gox-FADH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 </a:t>
              </a:r>
              <a:r>
                <a:rPr lang="en-GB" sz="2800" dirty="0" err="1">
                  <a:latin typeface="Calibri" panose="020F0502020204030204" pitchFamily="34" charset="0"/>
                  <a:cs typeface="Calibri" panose="020F0502020204030204" pitchFamily="34" charset="0"/>
                </a:rPr>
                <a:t>Ferrocene</a:t>
              </a:r>
              <a:r>
                <a:rPr lang="en-GB" sz="2800" baseline="-25000" dirty="0" err="1">
                  <a:latin typeface="Calibri" panose="020F0502020204030204" pitchFamily="34" charset="0"/>
                  <a:cs typeface="Calibri" panose="020F0502020204030204" pitchFamily="34" charset="0"/>
                </a:rPr>
                <a:t>ox</a:t>
              </a:r>
              <a:r>
                <a:rPr lang="en-GB" sz="2800" dirty="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Gox</a:t>
              </a:r>
              <a:r>
                <a:rPr lang="en-GB" sz="2800" dirty="0">
                  <a:latin typeface="Calibri" panose="020F0502020204030204" pitchFamily="34" charset="0"/>
                  <a:cs typeface="Calibri" panose="020F0502020204030204" pitchFamily="34" charset="0"/>
                </a:rPr>
                <a:t>-FAD + </a:t>
              </a:r>
              <a:r>
                <a:rPr lang="en-GB" sz="2800" dirty="0" err="1">
                  <a:latin typeface="Calibri" panose="020F0502020204030204" pitchFamily="34" charset="0"/>
                  <a:cs typeface="Calibri" panose="020F0502020204030204" pitchFamily="34" charset="0"/>
                </a:rPr>
                <a:t>Ferrocene</a:t>
              </a:r>
              <a:r>
                <a:rPr lang="en-GB" sz="2800" baseline="-25000" dirty="0" err="1">
                  <a:latin typeface="Calibri" panose="020F0502020204030204" pitchFamily="34" charset="0"/>
                  <a:cs typeface="Calibri" panose="020F0502020204030204" pitchFamily="34" charset="0"/>
                </a:rPr>
                <a:t>red</a:t>
              </a:r>
              <a:endParaRPr lang="en-GB" sz="2800" baseline="-25000" dirty="0">
                <a:latin typeface="Calibri" panose="020F0502020204030204" pitchFamily="34" charset="0"/>
                <a:cs typeface="Calibri" panose="020F0502020204030204" pitchFamily="34" charset="0"/>
              </a:endParaRPr>
            </a:p>
            <a:p>
              <a:endParaRPr lang="en-GB" sz="2800" baseline="-25000" dirty="0">
                <a:latin typeface="Calibri" panose="020F0502020204030204" pitchFamily="34" charset="0"/>
                <a:cs typeface="Calibri" panose="020F0502020204030204" pitchFamily="34" charset="0"/>
              </a:endParaRPr>
            </a:p>
            <a:p>
              <a:endParaRPr lang="en-GB" sz="2800" baseline="-25000" dirty="0">
                <a:latin typeface="Calibri" panose="020F0502020204030204" pitchFamily="34" charset="0"/>
                <a:cs typeface="Calibri" panose="020F0502020204030204" pitchFamily="34" charset="0"/>
              </a:endParaRPr>
            </a:p>
            <a:p>
              <a:endParaRPr lang="en-GB" sz="2800" dirty="0">
                <a:latin typeface="Calibri" panose="020F0502020204030204" pitchFamily="34" charset="0"/>
                <a:cs typeface="Calibri" panose="020F0502020204030204" pitchFamily="34" charset="0"/>
              </a:endParaRPr>
            </a:p>
          </p:txBody>
        </p:sp>
        <p:sp>
          <p:nvSpPr>
            <p:cNvPr id="6" name="Left-right Arrow 5">
              <a:extLst>
                <a:ext uri="{FF2B5EF4-FFF2-40B4-BE49-F238E27FC236}">
                  <a16:creationId xmlns:a16="http://schemas.microsoft.com/office/drawing/2014/main" id="{2D93E872-31D5-FD4A-8952-9AB8D6B6CCA7}"/>
                </a:ext>
              </a:extLst>
            </p:cNvPr>
            <p:cNvSpPr/>
            <p:nvPr/>
          </p:nvSpPr>
          <p:spPr>
            <a:xfrm>
              <a:off x="3636334" y="3399238"/>
              <a:ext cx="1169581" cy="2977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0CEBA5B7-2177-D341-A37E-83022192DA22}"/>
                </a:ext>
              </a:extLst>
            </p:cNvPr>
            <p:cNvSpPr/>
            <p:nvPr/>
          </p:nvSpPr>
          <p:spPr>
            <a:xfrm>
              <a:off x="4455040" y="4130390"/>
              <a:ext cx="1169581" cy="2977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itle 1">
            <a:extLst>
              <a:ext uri="{FF2B5EF4-FFF2-40B4-BE49-F238E27FC236}">
                <a16:creationId xmlns:a16="http://schemas.microsoft.com/office/drawing/2014/main" id="{1BDCADE9-E682-9641-9CD2-ABF15A79E8F4}"/>
              </a:ext>
            </a:extLst>
          </p:cNvPr>
          <p:cNvSpPr>
            <a:spLocks noGrp="1"/>
          </p:cNvSpPr>
          <p:nvPr>
            <p:ph type="title"/>
          </p:nvPr>
        </p:nvSpPr>
        <p:spPr>
          <a:xfrm>
            <a:off x="838200" y="365126"/>
            <a:ext cx="10515600" cy="901232"/>
          </a:xfrm>
        </p:spPr>
        <p:txBody>
          <a:bodyPr>
            <a:normAutofit/>
          </a:bodyPr>
          <a:lstStyle/>
          <a:p>
            <a:pPr algn="ctr"/>
            <a:r>
              <a:rPr lang="en-US" sz="4000" b="1" dirty="0">
                <a:latin typeface="Calibri" panose="020F0502020204030204" pitchFamily="34" charset="0"/>
                <a:cs typeface="Calibri" panose="020F0502020204030204" pitchFamily="34" charset="0"/>
              </a:rPr>
              <a:t>Glucose Oxidase (</a:t>
            </a:r>
            <a:r>
              <a:rPr lang="en-US" sz="4000" b="1" dirty="0" err="1">
                <a:latin typeface="Calibri" panose="020F0502020204030204" pitchFamily="34" charset="0"/>
                <a:cs typeface="Calibri" panose="020F0502020204030204" pitchFamily="34" charset="0"/>
              </a:rPr>
              <a:t>Gox</a:t>
            </a:r>
            <a:r>
              <a:rPr lang="en-US" sz="4000" b="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30512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ED2A7E1-C662-9A44-86D2-FEE4450B96C1}"/>
              </a:ext>
            </a:extLst>
          </p:cNvPr>
          <p:cNvGrpSpPr/>
          <p:nvPr/>
        </p:nvGrpSpPr>
        <p:grpSpPr>
          <a:xfrm>
            <a:off x="652130" y="1440745"/>
            <a:ext cx="10887740" cy="2821285"/>
            <a:chOff x="489097" y="2719748"/>
            <a:chExt cx="10887740" cy="2821285"/>
          </a:xfrm>
        </p:grpSpPr>
        <p:sp>
          <p:nvSpPr>
            <p:cNvPr id="5" name="Rectangle 4">
              <a:extLst>
                <a:ext uri="{FF2B5EF4-FFF2-40B4-BE49-F238E27FC236}">
                  <a16:creationId xmlns:a16="http://schemas.microsoft.com/office/drawing/2014/main" id="{59D135DE-8B3E-6349-85A0-EAE9DBAB180E}"/>
                </a:ext>
              </a:extLst>
            </p:cNvPr>
            <p:cNvSpPr/>
            <p:nvPr/>
          </p:nvSpPr>
          <p:spPr>
            <a:xfrm>
              <a:off x="489097" y="2719748"/>
              <a:ext cx="10887740" cy="2821285"/>
            </a:xfrm>
            <a:prstGeom prst="rect">
              <a:avLst/>
            </a:prstGeom>
          </p:spPr>
          <p:txBody>
            <a:bodyPr wrap="square">
              <a:spAutoFit/>
            </a:bodyPr>
            <a:lstStyle/>
            <a:p>
              <a:endParaRPr lang="en-GB" sz="28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Glucose + </a:t>
              </a:r>
              <a:r>
                <a:rPr lang="en-GB" sz="2800" dirty="0" err="1">
                  <a:latin typeface="Calibri" panose="020F0502020204030204" pitchFamily="34" charset="0"/>
                  <a:cs typeface="Calibri" panose="020F0502020204030204" pitchFamily="34" charset="0"/>
                </a:rPr>
                <a:t>Gox</a:t>
              </a:r>
              <a:r>
                <a:rPr lang="en-GB" sz="2800" dirty="0">
                  <a:latin typeface="Calibri" panose="020F0502020204030204" pitchFamily="34" charset="0"/>
                  <a:cs typeface="Calibri" panose="020F0502020204030204" pitchFamily="34" charset="0"/>
                </a:rPr>
                <a:t>-FAD                       Gluconolactone + Gox-FADH</a:t>
              </a:r>
              <a:r>
                <a:rPr lang="en-GB" sz="2800" baseline="-25000" dirty="0">
                  <a:latin typeface="Calibri" panose="020F0502020204030204" pitchFamily="34" charset="0"/>
                  <a:cs typeface="Calibri" panose="020F0502020204030204" pitchFamily="34" charset="0"/>
                </a:rPr>
                <a:t>2</a:t>
              </a:r>
            </a:p>
            <a:p>
              <a:endParaRPr lang="en-GB" sz="28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Gox-FADH</a:t>
              </a:r>
              <a:r>
                <a:rPr lang="en-GB" sz="2800" baseline="-25000" dirty="0">
                  <a:latin typeface="Calibri" panose="020F0502020204030204" pitchFamily="34" charset="0"/>
                  <a:cs typeface="Calibri" panose="020F0502020204030204" pitchFamily="34" charset="0"/>
                </a:rPr>
                <a:t>2</a:t>
              </a:r>
              <a:r>
                <a:rPr lang="en-GB" sz="2800" dirty="0">
                  <a:latin typeface="Calibri" panose="020F0502020204030204" pitchFamily="34" charset="0"/>
                  <a:cs typeface="Calibri" panose="020F0502020204030204" pitchFamily="34" charset="0"/>
                </a:rPr>
                <a:t> + </a:t>
              </a:r>
              <a:r>
                <a:rPr lang="en-GB" sz="2800" dirty="0" err="1">
                  <a:latin typeface="Calibri" panose="020F0502020204030204" pitchFamily="34" charset="0"/>
                  <a:cs typeface="Calibri" panose="020F0502020204030204" pitchFamily="34" charset="0"/>
                </a:rPr>
                <a:t>Ferrocene</a:t>
              </a:r>
              <a:r>
                <a:rPr lang="en-GB" sz="2800" baseline="-25000" dirty="0" err="1">
                  <a:latin typeface="Calibri" panose="020F0502020204030204" pitchFamily="34" charset="0"/>
                  <a:cs typeface="Calibri" panose="020F0502020204030204" pitchFamily="34" charset="0"/>
                </a:rPr>
                <a:t>ox</a:t>
              </a:r>
              <a:r>
                <a:rPr lang="en-GB" sz="2800" dirty="0">
                  <a:latin typeface="Calibri" panose="020F0502020204030204" pitchFamily="34" charset="0"/>
                  <a:cs typeface="Calibri" panose="020F0502020204030204" pitchFamily="34" charset="0"/>
                </a:rPr>
                <a:t>                    </a:t>
              </a:r>
              <a:r>
                <a:rPr lang="en-GB" sz="2800" dirty="0" err="1">
                  <a:latin typeface="Calibri" panose="020F0502020204030204" pitchFamily="34" charset="0"/>
                  <a:cs typeface="Calibri" panose="020F0502020204030204" pitchFamily="34" charset="0"/>
                </a:rPr>
                <a:t>Gox</a:t>
              </a:r>
              <a:r>
                <a:rPr lang="en-GB" sz="2800" dirty="0">
                  <a:latin typeface="Calibri" panose="020F0502020204030204" pitchFamily="34" charset="0"/>
                  <a:cs typeface="Calibri" panose="020F0502020204030204" pitchFamily="34" charset="0"/>
                </a:rPr>
                <a:t>-FAD + </a:t>
              </a:r>
              <a:r>
                <a:rPr lang="en-GB" sz="2800" dirty="0" err="1">
                  <a:latin typeface="Calibri" panose="020F0502020204030204" pitchFamily="34" charset="0"/>
                  <a:cs typeface="Calibri" panose="020F0502020204030204" pitchFamily="34" charset="0"/>
                </a:rPr>
                <a:t>Ferrocene</a:t>
              </a:r>
              <a:r>
                <a:rPr lang="en-GB" sz="2800" baseline="-25000" dirty="0" err="1">
                  <a:latin typeface="Calibri" panose="020F0502020204030204" pitchFamily="34" charset="0"/>
                  <a:cs typeface="Calibri" panose="020F0502020204030204" pitchFamily="34" charset="0"/>
                </a:rPr>
                <a:t>red</a:t>
              </a:r>
              <a:endParaRPr lang="en-GB" sz="2800" baseline="-25000" dirty="0">
                <a:latin typeface="Calibri" panose="020F0502020204030204" pitchFamily="34" charset="0"/>
                <a:cs typeface="Calibri" panose="020F0502020204030204" pitchFamily="34" charset="0"/>
              </a:endParaRPr>
            </a:p>
            <a:p>
              <a:endParaRPr lang="en-GB" sz="2800" baseline="-25000" dirty="0">
                <a:latin typeface="Calibri" panose="020F0502020204030204" pitchFamily="34" charset="0"/>
                <a:cs typeface="Calibri" panose="020F0502020204030204" pitchFamily="34" charset="0"/>
              </a:endParaRPr>
            </a:p>
            <a:p>
              <a:endParaRPr lang="en-GB" sz="2800" baseline="-25000" dirty="0">
                <a:latin typeface="Calibri" panose="020F0502020204030204" pitchFamily="34" charset="0"/>
                <a:cs typeface="Calibri" panose="020F0502020204030204" pitchFamily="34" charset="0"/>
              </a:endParaRPr>
            </a:p>
            <a:p>
              <a:endParaRPr lang="en-GB" sz="2800" dirty="0">
                <a:latin typeface="Calibri" panose="020F0502020204030204" pitchFamily="34" charset="0"/>
                <a:cs typeface="Calibri" panose="020F0502020204030204" pitchFamily="34" charset="0"/>
              </a:endParaRPr>
            </a:p>
          </p:txBody>
        </p:sp>
        <p:sp>
          <p:nvSpPr>
            <p:cNvPr id="6" name="Left-right Arrow 5">
              <a:extLst>
                <a:ext uri="{FF2B5EF4-FFF2-40B4-BE49-F238E27FC236}">
                  <a16:creationId xmlns:a16="http://schemas.microsoft.com/office/drawing/2014/main" id="{2D93E872-31D5-FD4A-8952-9AB8D6B6CCA7}"/>
                </a:ext>
              </a:extLst>
            </p:cNvPr>
            <p:cNvSpPr/>
            <p:nvPr/>
          </p:nvSpPr>
          <p:spPr>
            <a:xfrm>
              <a:off x="3636334" y="3399238"/>
              <a:ext cx="1169581" cy="2977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0CEBA5B7-2177-D341-A37E-83022192DA22}"/>
                </a:ext>
              </a:extLst>
            </p:cNvPr>
            <p:cNvSpPr/>
            <p:nvPr/>
          </p:nvSpPr>
          <p:spPr>
            <a:xfrm>
              <a:off x="4455040" y="4130390"/>
              <a:ext cx="1169581" cy="2977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itle 1">
            <a:extLst>
              <a:ext uri="{FF2B5EF4-FFF2-40B4-BE49-F238E27FC236}">
                <a16:creationId xmlns:a16="http://schemas.microsoft.com/office/drawing/2014/main" id="{1BDCADE9-E682-9641-9CD2-ABF15A79E8F4}"/>
              </a:ext>
            </a:extLst>
          </p:cNvPr>
          <p:cNvSpPr>
            <a:spLocks noGrp="1"/>
          </p:cNvSpPr>
          <p:nvPr>
            <p:ph type="title"/>
          </p:nvPr>
        </p:nvSpPr>
        <p:spPr>
          <a:xfrm>
            <a:off x="838200" y="365126"/>
            <a:ext cx="10515600" cy="901232"/>
          </a:xfrm>
        </p:spPr>
        <p:txBody>
          <a:bodyPr>
            <a:normAutofit/>
          </a:bodyPr>
          <a:lstStyle/>
          <a:p>
            <a:pPr algn="ctr"/>
            <a:r>
              <a:rPr lang="en-US" sz="4000" b="1" dirty="0">
                <a:latin typeface="Calibri" panose="020F0502020204030204" pitchFamily="34" charset="0"/>
                <a:cs typeface="Calibri" panose="020F0502020204030204" pitchFamily="34" charset="0"/>
              </a:rPr>
              <a:t>Glucose Oxidase (</a:t>
            </a:r>
            <a:r>
              <a:rPr lang="en-US" sz="4000" b="1" dirty="0" err="1">
                <a:latin typeface="Calibri" panose="020F0502020204030204" pitchFamily="34" charset="0"/>
                <a:cs typeface="Calibri" panose="020F0502020204030204" pitchFamily="34" charset="0"/>
              </a:rPr>
              <a:t>Gox</a:t>
            </a:r>
            <a:r>
              <a:rPr lang="en-US" sz="4000" b="1" dirty="0">
                <a:latin typeface="Calibri" panose="020F0502020204030204" pitchFamily="34" charset="0"/>
                <a:cs typeface="Calibri" panose="020F0502020204030204" pitchFamily="34" charset="0"/>
              </a:rPr>
              <a:t>)</a:t>
            </a:r>
          </a:p>
        </p:txBody>
      </p:sp>
      <p:sp>
        <p:nvSpPr>
          <p:cNvPr id="2" name="Oval 1">
            <a:extLst>
              <a:ext uri="{FF2B5EF4-FFF2-40B4-BE49-F238E27FC236}">
                <a16:creationId xmlns:a16="http://schemas.microsoft.com/office/drawing/2014/main" id="{425F7967-5071-E34D-ABF4-075FB0EF4256}"/>
              </a:ext>
            </a:extLst>
          </p:cNvPr>
          <p:cNvSpPr/>
          <p:nvPr/>
        </p:nvSpPr>
        <p:spPr>
          <a:xfrm>
            <a:off x="7187609" y="2120235"/>
            <a:ext cx="2785731" cy="15373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D3CBB81-AE2A-3A47-A671-F4CED31042C0}"/>
              </a:ext>
            </a:extLst>
          </p:cNvPr>
          <p:cNvCxnSpPr/>
          <p:nvPr/>
        </p:nvCxnSpPr>
        <p:spPr>
          <a:xfrm flipV="1">
            <a:off x="6096000" y="3631911"/>
            <a:ext cx="1637414" cy="1127052"/>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62765079-1B56-3447-B8D6-F96C05E6D9D2}"/>
              </a:ext>
            </a:extLst>
          </p:cNvPr>
          <p:cNvSpPr txBox="1"/>
          <p:nvPr/>
        </p:nvSpPr>
        <p:spPr>
          <a:xfrm>
            <a:off x="4261948" y="4758963"/>
            <a:ext cx="4458272" cy="584775"/>
          </a:xfrm>
          <a:prstGeom prst="rect">
            <a:avLst/>
          </a:prstGeom>
          <a:noFill/>
        </p:spPr>
        <p:txBody>
          <a:bodyPr wrap="none" rtlCol="0">
            <a:spAutoFit/>
          </a:bodyPr>
          <a:lstStyle/>
          <a:p>
            <a:r>
              <a:rPr lang="en-US" sz="3200" dirty="0"/>
              <a:t>Oxidized at the electrode</a:t>
            </a:r>
          </a:p>
        </p:txBody>
      </p:sp>
    </p:spTree>
    <p:extLst>
      <p:ext uri="{BB962C8B-B14F-4D97-AF65-F5344CB8AC3E}">
        <p14:creationId xmlns:p14="http://schemas.microsoft.com/office/powerpoint/2010/main" val="4078388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507" y="173740"/>
            <a:ext cx="11504427" cy="1325563"/>
          </a:xfrm>
        </p:spPr>
        <p:txBody>
          <a:bodyPr>
            <a:normAutofit/>
          </a:bodyPr>
          <a:lstStyle/>
          <a:p>
            <a:pPr algn="ctr"/>
            <a:r>
              <a:rPr lang="en-US" sz="4000" b="1" dirty="0">
                <a:latin typeface="Calibri" panose="020F0502020204030204" pitchFamily="34" charset="0"/>
                <a:cs typeface="Calibri" panose="020F0502020204030204" pitchFamily="34" charset="0"/>
              </a:rPr>
              <a:t>Glucose sensor – improved version</a:t>
            </a:r>
          </a:p>
        </p:txBody>
      </p:sp>
      <p:sp>
        <p:nvSpPr>
          <p:cNvPr id="6" name="Rectangle 10"/>
          <p:cNvSpPr>
            <a:spLocks noChangeArrowheads="1"/>
          </p:cNvSpPr>
          <p:nvPr/>
        </p:nvSpPr>
        <p:spPr bwMode="auto">
          <a:xfrm>
            <a:off x="2667000" y="3422104"/>
            <a:ext cx="6553200" cy="2743200"/>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7" name="Text Box 11"/>
          <p:cNvSpPr txBox="1">
            <a:spLocks noChangeArrowheads="1"/>
          </p:cNvSpPr>
          <p:nvPr/>
        </p:nvSpPr>
        <p:spPr bwMode="auto">
          <a:xfrm>
            <a:off x="2667000" y="2743200"/>
            <a:ext cx="1524000" cy="45720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GB" sz="2400" dirty="0">
                <a:solidFill>
                  <a:srgbClr val="000066"/>
                </a:solidFill>
              </a:rPr>
              <a:t>Mediators</a:t>
            </a:r>
          </a:p>
        </p:txBody>
      </p:sp>
      <p:graphicFrame>
        <p:nvGraphicFramePr>
          <p:cNvPr id="8" name="Object 2"/>
          <p:cNvGraphicFramePr>
            <a:graphicFrameLocks noChangeAspect="1"/>
          </p:cNvGraphicFramePr>
          <p:nvPr/>
        </p:nvGraphicFramePr>
        <p:xfrm>
          <a:off x="3200400" y="3543300"/>
          <a:ext cx="1363662" cy="2211388"/>
        </p:xfrm>
        <a:graphic>
          <a:graphicData uri="http://schemas.openxmlformats.org/presentationml/2006/ole">
            <mc:AlternateContent xmlns:mc="http://schemas.openxmlformats.org/markup-compatibility/2006">
              <mc:Choice xmlns:v="urn:schemas-microsoft-com:vml" Requires="v">
                <p:oleObj name="CorelDRAW" r:id="rId3" imgW="1881360" imgH="3050640" progId="CorelDRAW.Graphic.9">
                  <p:embed/>
                </p:oleObj>
              </mc:Choice>
              <mc:Fallback>
                <p:oleObj name="CorelDRAW" r:id="rId3" imgW="1881360" imgH="3050640" progId="CorelDRAW.Graphic.9">
                  <p:embed/>
                  <p:pic>
                    <p:nvPicPr>
                      <p:cNvPr id="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543300"/>
                        <a:ext cx="1363662" cy="2211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 name="Object 3"/>
          <p:cNvGraphicFramePr>
            <a:graphicFrameLocks noChangeAspect="1"/>
          </p:cNvGraphicFramePr>
          <p:nvPr/>
        </p:nvGraphicFramePr>
        <p:xfrm>
          <a:off x="5562600" y="3506789"/>
          <a:ext cx="3200400" cy="1776413"/>
        </p:xfrm>
        <a:graphic>
          <a:graphicData uri="http://schemas.openxmlformats.org/presentationml/2006/ole">
            <mc:AlternateContent xmlns:mc="http://schemas.openxmlformats.org/markup-compatibility/2006">
              <mc:Choice xmlns:v="urn:schemas-microsoft-com:vml" Requires="v">
                <p:oleObj name="CorelDRAW" r:id="rId5" imgW="4223160" imgH="2343240" progId="CorelDRAW.Graphic.9">
                  <p:embed/>
                </p:oleObj>
              </mc:Choice>
              <mc:Fallback>
                <p:oleObj name="CorelDRAW" r:id="rId5" imgW="4223160" imgH="2343240" progId="CorelDRAW.Graphic.9">
                  <p:embed/>
                  <p:pic>
                    <p:nvPicPr>
                      <p:cNvPr id="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506789"/>
                        <a:ext cx="3200400" cy="1776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Text Box 14"/>
          <p:cNvSpPr txBox="1">
            <a:spLocks noChangeArrowheads="1"/>
          </p:cNvSpPr>
          <p:nvPr/>
        </p:nvSpPr>
        <p:spPr bwMode="auto">
          <a:xfrm>
            <a:off x="3124200" y="5686425"/>
            <a:ext cx="1268412" cy="40005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GB" sz="2000" dirty="0" err="1">
                <a:solidFill>
                  <a:srgbClr val="000066"/>
                </a:solidFill>
              </a:rPr>
              <a:t>ferrocene</a:t>
            </a:r>
            <a:endParaRPr lang="en-GB" sz="2000" dirty="0">
              <a:solidFill>
                <a:srgbClr val="000066"/>
              </a:solidFill>
            </a:endParaRPr>
          </a:p>
        </p:txBody>
      </p:sp>
      <p:sp>
        <p:nvSpPr>
          <p:cNvPr id="11" name="Text Box 15"/>
          <p:cNvSpPr txBox="1">
            <a:spLocks noChangeArrowheads="1"/>
          </p:cNvSpPr>
          <p:nvPr/>
        </p:nvSpPr>
        <p:spPr bwMode="auto">
          <a:xfrm>
            <a:off x="5638800" y="5305426"/>
            <a:ext cx="2570162" cy="701675"/>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GB" sz="2000" dirty="0">
                <a:solidFill>
                  <a:srgbClr val="000066"/>
                </a:solidFill>
              </a:rPr>
              <a:t>N-</a:t>
            </a:r>
            <a:r>
              <a:rPr lang="en-GB" sz="2000" dirty="0" err="1">
                <a:solidFill>
                  <a:srgbClr val="000066"/>
                </a:solidFill>
              </a:rPr>
              <a:t>methylphenzinium</a:t>
            </a:r>
            <a:r>
              <a:rPr lang="en-GB" sz="2000" dirty="0">
                <a:solidFill>
                  <a:srgbClr val="000066"/>
                </a:solidFill>
              </a:rPr>
              <a:t> </a:t>
            </a:r>
          </a:p>
          <a:p>
            <a:pPr eaLnBrk="0" fontAlgn="base" hangingPunct="0">
              <a:spcBef>
                <a:spcPct val="0"/>
              </a:spcBef>
              <a:spcAft>
                <a:spcPct val="0"/>
              </a:spcAft>
            </a:pPr>
            <a:r>
              <a:rPr lang="en-GB" sz="2000" dirty="0" err="1">
                <a:solidFill>
                  <a:srgbClr val="000066"/>
                </a:solidFill>
              </a:rPr>
              <a:t>cation</a:t>
            </a:r>
            <a:r>
              <a:rPr lang="en-GB" sz="2000" dirty="0">
                <a:solidFill>
                  <a:srgbClr val="000066"/>
                </a:solidFill>
              </a:rPr>
              <a:t> (NMP+)</a:t>
            </a:r>
          </a:p>
        </p:txBody>
      </p:sp>
      <p:sp>
        <p:nvSpPr>
          <p:cNvPr id="12" name="Text Box 16"/>
          <p:cNvSpPr txBox="1">
            <a:spLocks noChangeArrowheads="1"/>
          </p:cNvSpPr>
          <p:nvPr/>
        </p:nvSpPr>
        <p:spPr bwMode="auto">
          <a:xfrm>
            <a:off x="2524522" y="6108700"/>
            <a:ext cx="7027862" cy="40005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GB" sz="2000" dirty="0">
                <a:solidFill>
                  <a:srgbClr val="000066"/>
                </a:solidFill>
              </a:rPr>
              <a:t>these can be covalently attached to the enzyme or electrode</a:t>
            </a:r>
          </a:p>
        </p:txBody>
      </p:sp>
      <p:grpSp>
        <p:nvGrpSpPr>
          <p:cNvPr id="13" name="Group 2"/>
          <p:cNvGrpSpPr>
            <a:grpSpLocks/>
          </p:cNvGrpSpPr>
          <p:nvPr/>
        </p:nvGrpSpPr>
        <p:grpSpPr bwMode="auto">
          <a:xfrm>
            <a:off x="1828800" y="1905000"/>
            <a:ext cx="8026400" cy="457200"/>
            <a:chOff x="240" y="479"/>
            <a:chExt cx="5056" cy="288"/>
          </a:xfrm>
        </p:grpSpPr>
        <p:sp>
          <p:nvSpPr>
            <p:cNvPr id="14" name="Rectangle 3"/>
            <p:cNvSpPr>
              <a:spLocks noChangeArrowheads="1"/>
            </p:cNvSpPr>
            <p:nvPr/>
          </p:nvSpPr>
          <p:spPr bwMode="auto">
            <a:xfrm>
              <a:off x="240" y="479"/>
              <a:ext cx="5056" cy="288"/>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GB" sz="2400" dirty="0">
                  <a:solidFill>
                    <a:srgbClr val="000066"/>
                  </a:solidFill>
                </a:rPr>
                <a:t>Gox-FADH</a:t>
              </a:r>
              <a:r>
                <a:rPr lang="en-GB" sz="2400" baseline="-25000" dirty="0">
                  <a:solidFill>
                    <a:srgbClr val="000066"/>
                  </a:solidFill>
                </a:rPr>
                <a:t>2 </a:t>
              </a:r>
              <a:r>
                <a:rPr lang="en-GB" sz="2400" dirty="0">
                  <a:solidFill>
                    <a:srgbClr val="000066"/>
                  </a:solidFill>
                </a:rPr>
                <a:t>+ </a:t>
              </a:r>
              <a:r>
                <a:rPr lang="en-GB" sz="2400" dirty="0" err="1">
                  <a:solidFill>
                    <a:srgbClr val="000066"/>
                  </a:solidFill>
                </a:rPr>
                <a:t>mediator</a:t>
              </a:r>
              <a:r>
                <a:rPr lang="en-GB" sz="2400" baseline="-25000" dirty="0" err="1">
                  <a:solidFill>
                    <a:srgbClr val="000066"/>
                  </a:solidFill>
                </a:rPr>
                <a:t>ox</a:t>
              </a:r>
              <a:r>
                <a:rPr lang="en-GB" sz="2400" dirty="0">
                  <a:solidFill>
                    <a:srgbClr val="000066"/>
                  </a:solidFill>
                </a:rPr>
                <a:t>		</a:t>
              </a:r>
              <a:r>
                <a:rPr lang="en-GB" sz="2400" dirty="0" err="1">
                  <a:solidFill>
                    <a:srgbClr val="000066"/>
                  </a:solidFill>
                </a:rPr>
                <a:t>Gox</a:t>
              </a:r>
              <a:r>
                <a:rPr lang="en-GB" sz="2400" dirty="0">
                  <a:solidFill>
                    <a:srgbClr val="000066"/>
                  </a:solidFill>
                </a:rPr>
                <a:t>-FAD + </a:t>
              </a:r>
              <a:r>
                <a:rPr lang="en-GB" sz="2400" dirty="0" err="1">
                  <a:solidFill>
                    <a:srgbClr val="000066"/>
                  </a:solidFill>
                </a:rPr>
                <a:t>mediator</a:t>
              </a:r>
              <a:r>
                <a:rPr lang="en-GB" sz="2400" baseline="-25000" dirty="0" err="1">
                  <a:solidFill>
                    <a:srgbClr val="000066"/>
                  </a:solidFill>
                </a:rPr>
                <a:t>red</a:t>
              </a:r>
              <a:endParaRPr lang="en-GB" sz="2400" baseline="-25000" dirty="0">
                <a:solidFill>
                  <a:srgbClr val="000066"/>
                </a:solidFill>
              </a:endParaRPr>
            </a:p>
          </p:txBody>
        </p:sp>
        <p:sp>
          <p:nvSpPr>
            <p:cNvPr id="15" name="Line 4"/>
            <p:cNvSpPr>
              <a:spLocks noChangeShapeType="1"/>
            </p:cNvSpPr>
            <p:nvPr/>
          </p:nvSpPr>
          <p:spPr bwMode="auto">
            <a:xfrm>
              <a:off x="2400" y="624"/>
              <a:ext cx="672" cy="0"/>
            </a:xfrm>
            <a:prstGeom prst="line">
              <a:avLst/>
            </a:prstGeom>
            <a:noFill/>
            <a:ln w="28575">
              <a:solidFill>
                <a:srgbClr val="FF0066"/>
              </a:solidFill>
              <a:round/>
              <a:headEnd type="triangle" w="med" len="med"/>
              <a:tailEnd type="triangle" w="med" len="me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grpSp>
      <p:sp>
        <p:nvSpPr>
          <p:cNvPr id="17" name="Oval 6"/>
          <p:cNvSpPr>
            <a:spLocks noChangeArrowheads="1"/>
          </p:cNvSpPr>
          <p:nvPr/>
        </p:nvSpPr>
        <p:spPr bwMode="auto">
          <a:xfrm>
            <a:off x="8001000" y="1754187"/>
            <a:ext cx="1752600" cy="762000"/>
          </a:xfrm>
          <a:prstGeom prst="ellipse">
            <a:avLst/>
          </a:prstGeom>
          <a:noFill/>
          <a:ln w="38100">
            <a:solidFill>
              <a:srgbClr val="FF0066"/>
            </a:solidFill>
            <a:prstDash val="sysDot"/>
            <a:round/>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18" name="Line 7"/>
          <p:cNvSpPr>
            <a:spLocks noChangeShapeType="1"/>
          </p:cNvSpPr>
          <p:nvPr/>
        </p:nvSpPr>
        <p:spPr bwMode="auto">
          <a:xfrm flipH="1">
            <a:off x="7772400" y="2363788"/>
            <a:ext cx="533400" cy="455613"/>
          </a:xfrm>
          <a:prstGeom prst="line">
            <a:avLst/>
          </a:prstGeom>
          <a:noFill/>
          <a:ln w="28575">
            <a:solidFill>
              <a:srgbClr val="FF0066"/>
            </a:solidFill>
            <a:round/>
            <a:headEnd/>
            <a:tailEnd type="triangle" w="med" len="me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19" name="Text Box 8"/>
          <p:cNvSpPr txBox="1">
            <a:spLocks noChangeArrowheads="1"/>
          </p:cNvSpPr>
          <p:nvPr/>
        </p:nvSpPr>
        <p:spPr bwMode="auto">
          <a:xfrm>
            <a:off x="6400800" y="2743200"/>
            <a:ext cx="2667000" cy="400110"/>
          </a:xfrm>
          <a:prstGeom prst="rect">
            <a:avLst/>
          </a:prstGeom>
          <a:noFill/>
          <a:ln w="9525">
            <a:noFill/>
            <a:miter lim="800000"/>
            <a:headEnd/>
            <a:tailEnd/>
          </a:ln>
        </p:spPr>
        <p:txBody>
          <a:bodyPr wrap="square">
            <a:prstTxWarp prst="textNoShape">
              <a:avLst/>
            </a:prstTxWarp>
            <a:spAutoFit/>
          </a:bodyPr>
          <a:lstStyle/>
          <a:p>
            <a:pPr eaLnBrk="0" fontAlgn="base" hangingPunct="0">
              <a:spcBef>
                <a:spcPct val="0"/>
              </a:spcBef>
              <a:spcAft>
                <a:spcPct val="0"/>
              </a:spcAft>
            </a:pPr>
            <a:r>
              <a:rPr lang="en-GB" sz="2000" dirty="0">
                <a:solidFill>
                  <a:srgbClr val="000066"/>
                </a:solidFill>
              </a:rPr>
              <a:t>oxidised at electrode</a:t>
            </a:r>
          </a:p>
        </p:txBody>
      </p:sp>
    </p:spTree>
    <p:extLst>
      <p:ext uri="{BB962C8B-B14F-4D97-AF65-F5344CB8AC3E}">
        <p14:creationId xmlns:p14="http://schemas.microsoft.com/office/powerpoint/2010/main" val="501915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507" y="173740"/>
            <a:ext cx="11504427" cy="1325563"/>
          </a:xfrm>
        </p:spPr>
        <p:txBody>
          <a:bodyPr>
            <a:normAutofit/>
          </a:bodyPr>
          <a:lstStyle/>
          <a:p>
            <a:pPr algn="ctr"/>
            <a:r>
              <a:rPr lang="en-US" sz="4000" b="1" dirty="0">
                <a:latin typeface="Calibri" panose="020F0502020204030204" pitchFamily="34" charset="0"/>
                <a:cs typeface="Calibri" panose="020F0502020204030204" pitchFamily="34" charset="0"/>
              </a:rPr>
              <a:t>Glucose sensor – improved version</a:t>
            </a:r>
          </a:p>
        </p:txBody>
      </p:sp>
      <p:sp>
        <p:nvSpPr>
          <p:cNvPr id="6" name="Rectangle 10"/>
          <p:cNvSpPr>
            <a:spLocks noChangeArrowheads="1"/>
          </p:cNvSpPr>
          <p:nvPr/>
        </p:nvSpPr>
        <p:spPr bwMode="auto">
          <a:xfrm>
            <a:off x="2667000" y="3422104"/>
            <a:ext cx="6553200" cy="2743200"/>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7" name="Text Box 11"/>
          <p:cNvSpPr txBox="1">
            <a:spLocks noChangeArrowheads="1"/>
          </p:cNvSpPr>
          <p:nvPr/>
        </p:nvSpPr>
        <p:spPr bwMode="auto">
          <a:xfrm>
            <a:off x="2667000" y="2743200"/>
            <a:ext cx="1524000" cy="45720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GB" sz="2400" dirty="0">
                <a:solidFill>
                  <a:srgbClr val="000066"/>
                </a:solidFill>
              </a:rPr>
              <a:t>Mediators</a:t>
            </a:r>
          </a:p>
        </p:txBody>
      </p:sp>
      <p:graphicFrame>
        <p:nvGraphicFramePr>
          <p:cNvPr id="8" name="Object 2"/>
          <p:cNvGraphicFramePr>
            <a:graphicFrameLocks noChangeAspect="1"/>
          </p:cNvGraphicFramePr>
          <p:nvPr/>
        </p:nvGraphicFramePr>
        <p:xfrm>
          <a:off x="3200400" y="3543300"/>
          <a:ext cx="1363662" cy="2211388"/>
        </p:xfrm>
        <a:graphic>
          <a:graphicData uri="http://schemas.openxmlformats.org/presentationml/2006/ole">
            <mc:AlternateContent xmlns:mc="http://schemas.openxmlformats.org/markup-compatibility/2006">
              <mc:Choice xmlns:v="urn:schemas-microsoft-com:vml" Requires="v">
                <p:oleObj name="CorelDRAW" r:id="rId3" imgW="1881360" imgH="3050640" progId="CorelDRAW.Graphic.9">
                  <p:embed/>
                </p:oleObj>
              </mc:Choice>
              <mc:Fallback>
                <p:oleObj name="CorelDRAW" r:id="rId3" imgW="1881360" imgH="3050640" progId="CorelDRAW.Graphic.9">
                  <p:embed/>
                  <p:pic>
                    <p:nvPicPr>
                      <p:cNvPr id="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543300"/>
                        <a:ext cx="1363662" cy="2211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 name="Object 3"/>
          <p:cNvGraphicFramePr>
            <a:graphicFrameLocks noChangeAspect="1"/>
          </p:cNvGraphicFramePr>
          <p:nvPr/>
        </p:nvGraphicFramePr>
        <p:xfrm>
          <a:off x="5562600" y="3506789"/>
          <a:ext cx="3200400" cy="1776413"/>
        </p:xfrm>
        <a:graphic>
          <a:graphicData uri="http://schemas.openxmlformats.org/presentationml/2006/ole">
            <mc:AlternateContent xmlns:mc="http://schemas.openxmlformats.org/markup-compatibility/2006">
              <mc:Choice xmlns:v="urn:schemas-microsoft-com:vml" Requires="v">
                <p:oleObj name="CorelDRAW" r:id="rId5" imgW="4223160" imgH="2343240" progId="CorelDRAW.Graphic.9">
                  <p:embed/>
                </p:oleObj>
              </mc:Choice>
              <mc:Fallback>
                <p:oleObj name="CorelDRAW" r:id="rId5" imgW="4223160" imgH="2343240" progId="CorelDRAW.Graphic.9">
                  <p:embed/>
                  <p:pic>
                    <p:nvPicPr>
                      <p:cNvPr id="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506789"/>
                        <a:ext cx="3200400" cy="1776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Text Box 14"/>
          <p:cNvSpPr txBox="1">
            <a:spLocks noChangeArrowheads="1"/>
          </p:cNvSpPr>
          <p:nvPr/>
        </p:nvSpPr>
        <p:spPr bwMode="auto">
          <a:xfrm>
            <a:off x="3124200" y="5686425"/>
            <a:ext cx="1268412" cy="40005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GB" sz="2000" dirty="0" err="1">
                <a:solidFill>
                  <a:srgbClr val="000066"/>
                </a:solidFill>
              </a:rPr>
              <a:t>ferrocene</a:t>
            </a:r>
            <a:endParaRPr lang="en-GB" sz="2000" dirty="0">
              <a:solidFill>
                <a:srgbClr val="000066"/>
              </a:solidFill>
            </a:endParaRPr>
          </a:p>
        </p:txBody>
      </p:sp>
      <p:sp>
        <p:nvSpPr>
          <p:cNvPr id="11" name="Text Box 15"/>
          <p:cNvSpPr txBox="1">
            <a:spLocks noChangeArrowheads="1"/>
          </p:cNvSpPr>
          <p:nvPr/>
        </p:nvSpPr>
        <p:spPr bwMode="auto">
          <a:xfrm>
            <a:off x="5638800" y="5305426"/>
            <a:ext cx="2570162" cy="701675"/>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GB" sz="2000" dirty="0">
                <a:solidFill>
                  <a:srgbClr val="000066"/>
                </a:solidFill>
              </a:rPr>
              <a:t>N-</a:t>
            </a:r>
            <a:r>
              <a:rPr lang="en-GB" sz="2000" dirty="0" err="1">
                <a:solidFill>
                  <a:srgbClr val="000066"/>
                </a:solidFill>
              </a:rPr>
              <a:t>methylphenzinium</a:t>
            </a:r>
            <a:r>
              <a:rPr lang="en-GB" sz="2000" dirty="0">
                <a:solidFill>
                  <a:srgbClr val="000066"/>
                </a:solidFill>
              </a:rPr>
              <a:t> </a:t>
            </a:r>
          </a:p>
          <a:p>
            <a:pPr eaLnBrk="0" fontAlgn="base" hangingPunct="0">
              <a:spcBef>
                <a:spcPct val="0"/>
              </a:spcBef>
              <a:spcAft>
                <a:spcPct val="0"/>
              </a:spcAft>
            </a:pPr>
            <a:r>
              <a:rPr lang="en-GB" sz="2000" dirty="0" err="1">
                <a:solidFill>
                  <a:srgbClr val="000066"/>
                </a:solidFill>
              </a:rPr>
              <a:t>cation</a:t>
            </a:r>
            <a:r>
              <a:rPr lang="en-GB" sz="2000" dirty="0">
                <a:solidFill>
                  <a:srgbClr val="000066"/>
                </a:solidFill>
              </a:rPr>
              <a:t> (NMP+)</a:t>
            </a:r>
          </a:p>
        </p:txBody>
      </p:sp>
      <p:sp>
        <p:nvSpPr>
          <p:cNvPr id="12" name="Text Box 16"/>
          <p:cNvSpPr txBox="1">
            <a:spLocks noChangeArrowheads="1"/>
          </p:cNvSpPr>
          <p:nvPr/>
        </p:nvSpPr>
        <p:spPr bwMode="auto">
          <a:xfrm>
            <a:off x="2524522" y="6108700"/>
            <a:ext cx="7027862" cy="40005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GB" sz="2000" dirty="0">
                <a:solidFill>
                  <a:srgbClr val="000066"/>
                </a:solidFill>
              </a:rPr>
              <a:t>these can be covalently attached to the enzyme or electrode</a:t>
            </a:r>
          </a:p>
        </p:txBody>
      </p:sp>
      <p:grpSp>
        <p:nvGrpSpPr>
          <p:cNvPr id="13" name="Group 2"/>
          <p:cNvGrpSpPr>
            <a:grpSpLocks/>
          </p:cNvGrpSpPr>
          <p:nvPr/>
        </p:nvGrpSpPr>
        <p:grpSpPr bwMode="auto">
          <a:xfrm>
            <a:off x="1828800" y="1905000"/>
            <a:ext cx="8026400" cy="457200"/>
            <a:chOff x="240" y="479"/>
            <a:chExt cx="5056" cy="288"/>
          </a:xfrm>
        </p:grpSpPr>
        <p:sp>
          <p:nvSpPr>
            <p:cNvPr id="14" name="Rectangle 3"/>
            <p:cNvSpPr>
              <a:spLocks noChangeArrowheads="1"/>
            </p:cNvSpPr>
            <p:nvPr/>
          </p:nvSpPr>
          <p:spPr bwMode="auto">
            <a:xfrm>
              <a:off x="240" y="479"/>
              <a:ext cx="5056" cy="288"/>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GB" sz="2400" dirty="0">
                  <a:solidFill>
                    <a:srgbClr val="000066"/>
                  </a:solidFill>
                </a:rPr>
                <a:t>Gox-FADH</a:t>
              </a:r>
              <a:r>
                <a:rPr lang="en-GB" sz="2400" baseline="-25000" dirty="0">
                  <a:solidFill>
                    <a:srgbClr val="000066"/>
                  </a:solidFill>
                </a:rPr>
                <a:t>2 </a:t>
              </a:r>
              <a:r>
                <a:rPr lang="en-GB" sz="2400" dirty="0">
                  <a:solidFill>
                    <a:srgbClr val="000066"/>
                  </a:solidFill>
                </a:rPr>
                <a:t>+ </a:t>
              </a:r>
              <a:r>
                <a:rPr lang="en-GB" sz="2400" dirty="0" err="1">
                  <a:solidFill>
                    <a:srgbClr val="000066"/>
                  </a:solidFill>
                </a:rPr>
                <a:t>mediator</a:t>
              </a:r>
              <a:r>
                <a:rPr lang="en-GB" sz="2400" baseline="-25000" dirty="0" err="1">
                  <a:solidFill>
                    <a:srgbClr val="000066"/>
                  </a:solidFill>
                </a:rPr>
                <a:t>ox</a:t>
              </a:r>
              <a:r>
                <a:rPr lang="en-GB" sz="2400" dirty="0">
                  <a:solidFill>
                    <a:srgbClr val="000066"/>
                  </a:solidFill>
                </a:rPr>
                <a:t>		</a:t>
              </a:r>
              <a:r>
                <a:rPr lang="en-GB" sz="2400" dirty="0" err="1">
                  <a:solidFill>
                    <a:srgbClr val="000066"/>
                  </a:solidFill>
                </a:rPr>
                <a:t>Gox</a:t>
              </a:r>
              <a:r>
                <a:rPr lang="en-GB" sz="2400" dirty="0">
                  <a:solidFill>
                    <a:srgbClr val="000066"/>
                  </a:solidFill>
                </a:rPr>
                <a:t>-FAD + </a:t>
              </a:r>
              <a:r>
                <a:rPr lang="en-GB" sz="2400" dirty="0" err="1">
                  <a:solidFill>
                    <a:srgbClr val="000066"/>
                  </a:solidFill>
                </a:rPr>
                <a:t>mediator</a:t>
              </a:r>
              <a:r>
                <a:rPr lang="en-GB" sz="2400" baseline="-25000" dirty="0" err="1">
                  <a:solidFill>
                    <a:srgbClr val="000066"/>
                  </a:solidFill>
                </a:rPr>
                <a:t>red</a:t>
              </a:r>
              <a:endParaRPr lang="en-GB" sz="2400" baseline="-25000" dirty="0">
                <a:solidFill>
                  <a:srgbClr val="000066"/>
                </a:solidFill>
              </a:endParaRPr>
            </a:p>
          </p:txBody>
        </p:sp>
        <p:sp>
          <p:nvSpPr>
            <p:cNvPr id="15" name="Line 4"/>
            <p:cNvSpPr>
              <a:spLocks noChangeShapeType="1"/>
            </p:cNvSpPr>
            <p:nvPr/>
          </p:nvSpPr>
          <p:spPr bwMode="auto">
            <a:xfrm>
              <a:off x="2400" y="624"/>
              <a:ext cx="672" cy="0"/>
            </a:xfrm>
            <a:prstGeom prst="line">
              <a:avLst/>
            </a:prstGeom>
            <a:noFill/>
            <a:ln w="28575">
              <a:solidFill>
                <a:srgbClr val="FF0066"/>
              </a:solidFill>
              <a:round/>
              <a:headEnd type="triangle" w="med" len="med"/>
              <a:tailEnd type="triangle" w="med" len="me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grpSp>
      <p:sp>
        <p:nvSpPr>
          <p:cNvPr id="17" name="Oval 6"/>
          <p:cNvSpPr>
            <a:spLocks noChangeArrowheads="1"/>
          </p:cNvSpPr>
          <p:nvPr/>
        </p:nvSpPr>
        <p:spPr bwMode="auto">
          <a:xfrm>
            <a:off x="8001000" y="1754187"/>
            <a:ext cx="1752600" cy="762000"/>
          </a:xfrm>
          <a:prstGeom prst="ellipse">
            <a:avLst/>
          </a:prstGeom>
          <a:noFill/>
          <a:ln w="38100">
            <a:solidFill>
              <a:srgbClr val="FF0066"/>
            </a:solidFill>
            <a:prstDash val="sysDot"/>
            <a:round/>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18" name="Line 7"/>
          <p:cNvSpPr>
            <a:spLocks noChangeShapeType="1"/>
          </p:cNvSpPr>
          <p:nvPr/>
        </p:nvSpPr>
        <p:spPr bwMode="auto">
          <a:xfrm flipH="1">
            <a:off x="7772400" y="2363788"/>
            <a:ext cx="533400" cy="455613"/>
          </a:xfrm>
          <a:prstGeom prst="line">
            <a:avLst/>
          </a:prstGeom>
          <a:noFill/>
          <a:ln w="28575">
            <a:solidFill>
              <a:srgbClr val="FF0066"/>
            </a:solidFill>
            <a:round/>
            <a:headEnd/>
            <a:tailEnd type="triangle" w="med" len="me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19" name="Text Box 8"/>
          <p:cNvSpPr txBox="1">
            <a:spLocks noChangeArrowheads="1"/>
          </p:cNvSpPr>
          <p:nvPr/>
        </p:nvSpPr>
        <p:spPr bwMode="auto">
          <a:xfrm>
            <a:off x="6400800" y="2743200"/>
            <a:ext cx="2667000" cy="400110"/>
          </a:xfrm>
          <a:prstGeom prst="rect">
            <a:avLst/>
          </a:prstGeom>
          <a:noFill/>
          <a:ln w="9525">
            <a:noFill/>
            <a:miter lim="800000"/>
            <a:headEnd/>
            <a:tailEnd/>
          </a:ln>
        </p:spPr>
        <p:txBody>
          <a:bodyPr wrap="square">
            <a:prstTxWarp prst="textNoShape">
              <a:avLst/>
            </a:prstTxWarp>
            <a:spAutoFit/>
          </a:bodyPr>
          <a:lstStyle/>
          <a:p>
            <a:pPr eaLnBrk="0" fontAlgn="base" hangingPunct="0">
              <a:spcBef>
                <a:spcPct val="0"/>
              </a:spcBef>
              <a:spcAft>
                <a:spcPct val="0"/>
              </a:spcAft>
            </a:pPr>
            <a:r>
              <a:rPr lang="en-GB" sz="2000" dirty="0">
                <a:solidFill>
                  <a:srgbClr val="000066"/>
                </a:solidFill>
              </a:rPr>
              <a:t>oxidised at electrode</a:t>
            </a:r>
          </a:p>
        </p:txBody>
      </p:sp>
    </p:spTree>
    <p:extLst>
      <p:ext uri="{BB962C8B-B14F-4D97-AF65-F5344CB8AC3E}">
        <p14:creationId xmlns:p14="http://schemas.microsoft.com/office/powerpoint/2010/main" val="2084063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Glucose sensor – typical setup</a:t>
            </a:r>
          </a:p>
        </p:txBody>
      </p:sp>
      <p:grpSp>
        <p:nvGrpSpPr>
          <p:cNvPr id="20" name="Group 4"/>
          <p:cNvGrpSpPr>
            <a:grpSpLocks/>
          </p:cNvGrpSpPr>
          <p:nvPr/>
        </p:nvGrpSpPr>
        <p:grpSpPr bwMode="auto">
          <a:xfrm>
            <a:off x="2743200" y="2436200"/>
            <a:ext cx="1477910" cy="2619931"/>
            <a:chOff x="4608" y="2256"/>
            <a:chExt cx="768" cy="1344"/>
          </a:xfrm>
        </p:grpSpPr>
        <p:sp>
          <p:nvSpPr>
            <p:cNvPr id="51" name="Rectangle 5"/>
            <p:cNvSpPr>
              <a:spLocks noChangeArrowheads="1"/>
            </p:cNvSpPr>
            <p:nvPr/>
          </p:nvSpPr>
          <p:spPr bwMode="auto">
            <a:xfrm>
              <a:off x="4608" y="2256"/>
              <a:ext cx="768" cy="1344"/>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grpSp>
          <p:nvGrpSpPr>
            <p:cNvPr id="52" name="Group 6"/>
            <p:cNvGrpSpPr>
              <a:grpSpLocks/>
            </p:cNvGrpSpPr>
            <p:nvPr/>
          </p:nvGrpSpPr>
          <p:grpSpPr bwMode="auto">
            <a:xfrm>
              <a:off x="4680" y="2400"/>
              <a:ext cx="624" cy="576"/>
              <a:chOff x="2208" y="2688"/>
              <a:chExt cx="624" cy="576"/>
            </a:xfrm>
          </p:grpSpPr>
          <p:sp>
            <p:nvSpPr>
              <p:cNvPr id="56" name="Oval 7"/>
              <p:cNvSpPr>
                <a:spLocks noChangeArrowheads="1"/>
              </p:cNvSpPr>
              <p:nvPr/>
            </p:nvSpPr>
            <p:spPr bwMode="auto">
              <a:xfrm>
                <a:off x="2208" y="2688"/>
                <a:ext cx="624" cy="576"/>
              </a:xfrm>
              <a:prstGeom prst="ellipse">
                <a:avLst/>
              </a:prstGeom>
              <a:solidFill>
                <a:schemeClr val="hlink"/>
              </a:solidFill>
              <a:ln w="9525">
                <a:solidFill>
                  <a:schemeClr val="tx1"/>
                </a:solidFill>
                <a:round/>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57" name="Oval 8"/>
              <p:cNvSpPr>
                <a:spLocks noChangeArrowheads="1"/>
              </p:cNvSpPr>
              <p:nvPr/>
            </p:nvSpPr>
            <p:spPr bwMode="auto">
              <a:xfrm>
                <a:off x="2328" y="2784"/>
                <a:ext cx="384" cy="384"/>
              </a:xfrm>
              <a:prstGeom prst="ellipse">
                <a:avLst/>
              </a:prstGeom>
              <a:solidFill>
                <a:srgbClr val="FFFFFF"/>
              </a:solidFill>
              <a:ln w="9525">
                <a:solidFill>
                  <a:srgbClr val="FFFFCC"/>
                </a:solidFill>
                <a:round/>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grpSp>
        <p:sp>
          <p:nvSpPr>
            <p:cNvPr id="53" name="Rectangle 9"/>
            <p:cNvSpPr>
              <a:spLocks noChangeArrowheads="1"/>
            </p:cNvSpPr>
            <p:nvPr/>
          </p:nvSpPr>
          <p:spPr bwMode="auto">
            <a:xfrm>
              <a:off x="4968" y="2784"/>
              <a:ext cx="48" cy="816"/>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54" name="Oval 10"/>
            <p:cNvSpPr>
              <a:spLocks noChangeArrowheads="1"/>
            </p:cNvSpPr>
            <p:nvPr/>
          </p:nvSpPr>
          <p:spPr bwMode="auto">
            <a:xfrm>
              <a:off x="4872" y="2568"/>
              <a:ext cx="240" cy="240"/>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55" name="Rectangle 11"/>
            <p:cNvSpPr>
              <a:spLocks noChangeArrowheads="1"/>
            </p:cNvSpPr>
            <p:nvPr/>
          </p:nvSpPr>
          <p:spPr bwMode="auto">
            <a:xfrm>
              <a:off x="4704" y="2784"/>
              <a:ext cx="48" cy="816"/>
            </a:xfrm>
            <a:prstGeom prst="rect">
              <a:avLst/>
            </a:prstGeom>
            <a:solidFill>
              <a:schemeClr val="hlink"/>
            </a:solidFill>
            <a:ln w="9525">
              <a:noFill/>
              <a:miter lim="800000"/>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grpSp>
      <p:grpSp>
        <p:nvGrpSpPr>
          <p:cNvPr id="21" name="Group 12"/>
          <p:cNvGrpSpPr>
            <a:grpSpLocks/>
          </p:cNvGrpSpPr>
          <p:nvPr/>
        </p:nvGrpSpPr>
        <p:grpSpPr bwMode="auto">
          <a:xfrm>
            <a:off x="5161599" y="4115642"/>
            <a:ext cx="4299373" cy="537422"/>
            <a:chOff x="384" y="1536"/>
            <a:chExt cx="3072" cy="384"/>
          </a:xfrm>
        </p:grpSpPr>
        <p:sp>
          <p:nvSpPr>
            <p:cNvPr id="36" name="Rectangle 13"/>
            <p:cNvSpPr>
              <a:spLocks noChangeArrowheads="1"/>
            </p:cNvSpPr>
            <p:nvPr/>
          </p:nvSpPr>
          <p:spPr bwMode="auto">
            <a:xfrm>
              <a:off x="1296" y="1632"/>
              <a:ext cx="1104" cy="144"/>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37" name="Oval 14"/>
            <p:cNvSpPr>
              <a:spLocks noChangeArrowheads="1"/>
            </p:cNvSpPr>
            <p:nvPr/>
          </p:nvSpPr>
          <p:spPr bwMode="auto">
            <a:xfrm>
              <a:off x="1344" y="1536"/>
              <a:ext cx="96" cy="96"/>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algn="ctr" eaLnBrk="0" fontAlgn="base" hangingPunct="0">
                <a:spcBef>
                  <a:spcPct val="0"/>
                </a:spcBef>
                <a:spcAft>
                  <a:spcPct val="0"/>
                </a:spcAft>
              </a:pPr>
              <a:r>
                <a:rPr lang="en-GB" sz="2400">
                  <a:solidFill>
                    <a:srgbClr val="0066FF"/>
                  </a:solidFill>
                </a:rPr>
                <a:t> </a:t>
              </a:r>
            </a:p>
          </p:txBody>
        </p:sp>
        <p:sp>
          <p:nvSpPr>
            <p:cNvPr id="38" name="Oval 15"/>
            <p:cNvSpPr>
              <a:spLocks noChangeArrowheads="1"/>
            </p:cNvSpPr>
            <p:nvPr/>
          </p:nvSpPr>
          <p:spPr bwMode="auto">
            <a:xfrm>
              <a:off x="1440" y="1536"/>
              <a:ext cx="96" cy="96"/>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algn="ctr" eaLnBrk="0" fontAlgn="base" hangingPunct="0">
                <a:spcBef>
                  <a:spcPct val="0"/>
                </a:spcBef>
                <a:spcAft>
                  <a:spcPct val="0"/>
                </a:spcAft>
              </a:pPr>
              <a:r>
                <a:rPr lang="en-GB" sz="2400">
                  <a:solidFill>
                    <a:srgbClr val="0066FF"/>
                  </a:solidFill>
                </a:rPr>
                <a:t> </a:t>
              </a:r>
            </a:p>
          </p:txBody>
        </p:sp>
        <p:sp>
          <p:nvSpPr>
            <p:cNvPr id="39" name="Oval 16"/>
            <p:cNvSpPr>
              <a:spLocks noChangeArrowheads="1"/>
            </p:cNvSpPr>
            <p:nvPr/>
          </p:nvSpPr>
          <p:spPr bwMode="auto">
            <a:xfrm>
              <a:off x="1632" y="1536"/>
              <a:ext cx="96" cy="96"/>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algn="ctr" eaLnBrk="0" fontAlgn="base" hangingPunct="0">
                <a:spcBef>
                  <a:spcPct val="0"/>
                </a:spcBef>
                <a:spcAft>
                  <a:spcPct val="0"/>
                </a:spcAft>
              </a:pPr>
              <a:r>
                <a:rPr lang="en-GB" sz="2400">
                  <a:solidFill>
                    <a:srgbClr val="0066FF"/>
                  </a:solidFill>
                </a:rPr>
                <a:t> </a:t>
              </a:r>
            </a:p>
          </p:txBody>
        </p:sp>
        <p:sp>
          <p:nvSpPr>
            <p:cNvPr id="40" name="Oval 17"/>
            <p:cNvSpPr>
              <a:spLocks noChangeArrowheads="1"/>
            </p:cNvSpPr>
            <p:nvPr/>
          </p:nvSpPr>
          <p:spPr bwMode="auto">
            <a:xfrm>
              <a:off x="1728" y="1536"/>
              <a:ext cx="96" cy="96"/>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algn="ctr" eaLnBrk="0" fontAlgn="base" hangingPunct="0">
                <a:spcBef>
                  <a:spcPct val="0"/>
                </a:spcBef>
                <a:spcAft>
                  <a:spcPct val="0"/>
                </a:spcAft>
              </a:pPr>
              <a:r>
                <a:rPr lang="en-GB" sz="2400">
                  <a:solidFill>
                    <a:srgbClr val="0066FF"/>
                  </a:solidFill>
                </a:rPr>
                <a:t> </a:t>
              </a:r>
            </a:p>
          </p:txBody>
        </p:sp>
        <p:sp>
          <p:nvSpPr>
            <p:cNvPr id="41" name="Oval 18"/>
            <p:cNvSpPr>
              <a:spLocks noChangeArrowheads="1"/>
            </p:cNvSpPr>
            <p:nvPr/>
          </p:nvSpPr>
          <p:spPr bwMode="auto">
            <a:xfrm>
              <a:off x="1824" y="1536"/>
              <a:ext cx="96" cy="96"/>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algn="ctr" eaLnBrk="0" fontAlgn="base" hangingPunct="0">
                <a:spcBef>
                  <a:spcPct val="0"/>
                </a:spcBef>
                <a:spcAft>
                  <a:spcPct val="0"/>
                </a:spcAft>
              </a:pPr>
              <a:r>
                <a:rPr lang="en-GB" sz="2400">
                  <a:solidFill>
                    <a:srgbClr val="0066FF"/>
                  </a:solidFill>
                </a:rPr>
                <a:t> </a:t>
              </a:r>
            </a:p>
          </p:txBody>
        </p:sp>
        <p:sp>
          <p:nvSpPr>
            <p:cNvPr id="42" name="Oval 19"/>
            <p:cNvSpPr>
              <a:spLocks noChangeArrowheads="1"/>
            </p:cNvSpPr>
            <p:nvPr/>
          </p:nvSpPr>
          <p:spPr bwMode="auto">
            <a:xfrm>
              <a:off x="1920" y="1536"/>
              <a:ext cx="96" cy="96"/>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algn="ctr" eaLnBrk="0" fontAlgn="base" hangingPunct="0">
                <a:spcBef>
                  <a:spcPct val="0"/>
                </a:spcBef>
                <a:spcAft>
                  <a:spcPct val="0"/>
                </a:spcAft>
              </a:pPr>
              <a:r>
                <a:rPr lang="en-GB" sz="2400">
                  <a:solidFill>
                    <a:srgbClr val="0066FF"/>
                  </a:solidFill>
                </a:rPr>
                <a:t> </a:t>
              </a:r>
            </a:p>
          </p:txBody>
        </p:sp>
        <p:sp>
          <p:nvSpPr>
            <p:cNvPr id="43" name="Oval 20"/>
            <p:cNvSpPr>
              <a:spLocks noChangeArrowheads="1"/>
            </p:cNvSpPr>
            <p:nvPr/>
          </p:nvSpPr>
          <p:spPr bwMode="auto">
            <a:xfrm>
              <a:off x="2112" y="1536"/>
              <a:ext cx="96" cy="96"/>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algn="ctr" eaLnBrk="0" fontAlgn="base" hangingPunct="0">
                <a:spcBef>
                  <a:spcPct val="0"/>
                </a:spcBef>
                <a:spcAft>
                  <a:spcPct val="0"/>
                </a:spcAft>
              </a:pPr>
              <a:r>
                <a:rPr lang="en-GB" sz="2400">
                  <a:solidFill>
                    <a:srgbClr val="0066FF"/>
                  </a:solidFill>
                </a:rPr>
                <a:t> </a:t>
              </a:r>
            </a:p>
          </p:txBody>
        </p:sp>
        <p:sp>
          <p:nvSpPr>
            <p:cNvPr id="44" name="Oval 21"/>
            <p:cNvSpPr>
              <a:spLocks noChangeArrowheads="1"/>
            </p:cNvSpPr>
            <p:nvPr/>
          </p:nvSpPr>
          <p:spPr bwMode="auto">
            <a:xfrm>
              <a:off x="2208" y="1536"/>
              <a:ext cx="96" cy="96"/>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algn="ctr" eaLnBrk="0" fontAlgn="base" hangingPunct="0">
                <a:spcBef>
                  <a:spcPct val="0"/>
                </a:spcBef>
                <a:spcAft>
                  <a:spcPct val="0"/>
                </a:spcAft>
              </a:pPr>
              <a:r>
                <a:rPr lang="en-GB" sz="2400">
                  <a:solidFill>
                    <a:srgbClr val="0066FF"/>
                  </a:solidFill>
                </a:rPr>
                <a:t> </a:t>
              </a:r>
            </a:p>
          </p:txBody>
        </p:sp>
        <p:sp>
          <p:nvSpPr>
            <p:cNvPr id="45" name="Oval 22"/>
            <p:cNvSpPr>
              <a:spLocks noChangeArrowheads="1"/>
            </p:cNvSpPr>
            <p:nvPr/>
          </p:nvSpPr>
          <p:spPr bwMode="auto">
            <a:xfrm>
              <a:off x="2304" y="1536"/>
              <a:ext cx="96" cy="96"/>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algn="ctr" eaLnBrk="0" fontAlgn="base" hangingPunct="0">
                <a:spcBef>
                  <a:spcPct val="0"/>
                </a:spcBef>
                <a:spcAft>
                  <a:spcPct val="0"/>
                </a:spcAft>
              </a:pPr>
              <a:r>
                <a:rPr lang="en-GB" sz="2400">
                  <a:solidFill>
                    <a:srgbClr val="0066FF"/>
                  </a:solidFill>
                </a:rPr>
                <a:t> </a:t>
              </a:r>
            </a:p>
          </p:txBody>
        </p:sp>
        <p:sp>
          <p:nvSpPr>
            <p:cNvPr id="46" name="Oval 23"/>
            <p:cNvSpPr>
              <a:spLocks noChangeArrowheads="1"/>
            </p:cNvSpPr>
            <p:nvPr/>
          </p:nvSpPr>
          <p:spPr bwMode="auto">
            <a:xfrm>
              <a:off x="2016" y="1536"/>
              <a:ext cx="96" cy="96"/>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algn="ctr" eaLnBrk="0" fontAlgn="base" hangingPunct="0">
                <a:spcBef>
                  <a:spcPct val="0"/>
                </a:spcBef>
                <a:spcAft>
                  <a:spcPct val="0"/>
                </a:spcAft>
              </a:pPr>
              <a:r>
                <a:rPr lang="en-GB" sz="2400">
                  <a:solidFill>
                    <a:srgbClr val="0066FF"/>
                  </a:solidFill>
                </a:rPr>
                <a:t> </a:t>
              </a:r>
            </a:p>
          </p:txBody>
        </p:sp>
        <p:sp>
          <p:nvSpPr>
            <p:cNvPr id="47" name="Oval 24"/>
            <p:cNvSpPr>
              <a:spLocks noChangeArrowheads="1"/>
            </p:cNvSpPr>
            <p:nvPr/>
          </p:nvSpPr>
          <p:spPr bwMode="auto">
            <a:xfrm>
              <a:off x="1536" y="1536"/>
              <a:ext cx="96" cy="96"/>
            </a:xfrm>
            <a:prstGeom prst="ellipse">
              <a:avLst/>
            </a:prstGeom>
            <a:solidFill>
              <a:srgbClr val="FFFF00"/>
            </a:solidFill>
            <a:ln w="9525">
              <a:solidFill>
                <a:schemeClr val="tx1"/>
              </a:solidFill>
              <a:round/>
              <a:headEnd/>
              <a:tailEnd/>
            </a:ln>
          </p:spPr>
          <p:txBody>
            <a:bodyPr wrap="none" anchor="ctr">
              <a:prstTxWarp prst="textNoShape">
                <a:avLst/>
              </a:prstTxWarp>
            </a:bodyPr>
            <a:lstStyle/>
            <a:p>
              <a:pPr algn="ctr" eaLnBrk="0" fontAlgn="base" hangingPunct="0">
                <a:spcBef>
                  <a:spcPct val="0"/>
                </a:spcBef>
                <a:spcAft>
                  <a:spcPct val="0"/>
                </a:spcAft>
              </a:pPr>
              <a:r>
                <a:rPr lang="en-GB" sz="2400">
                  <a:solidFill>
                    <a:srgbClr val="0066FF"/>
                  </a:solidFill>
                </a:rPr>
                <a:t> </a:t>
              </a:r>
            </a:p>
          </p:txBody>
        </p:sp>
        <p:sp>
          <p:nvSpPr>
            <p:cNvPr id="48" name="Rectangle 25"/>
            <p:cNvSpPr>
              <a:spLocks noChangeArrowheads="1"/>
            </p:cNvSpPr>
            <p:nvPr/>
          </p:nvSpPr>
          <p:spPr bwMode="auto">
            <a:xfrm>
              <a:off x="2496" y="1632"/>
              <a:ext cx="576" cy="144"/>
            </a:xfrm>
            <a:prstGeom prst="rect">
              <a:avLst/>
            </a:prstGeom>
            <a:solidFill>
              <a:schemeClr val="hlink"/>
            </a:solidFill>
            <a:ln w="9525">
              <a:solidFill>
                <a:schemeClr val="tx1"/>
              </a:solidFill>
              <a:miter lim="800000"/>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49" name="Rectangle 26"/>
            <p:cNvSpPr>
              <a:spLocks noChangeArrowheads="1"/>
            </p:cNvSpPr>
            <p:nvPr/>
          </p:nvSpPr>
          <p:spPr bwMode="auto">
            <a:xfrm>
              <a:off x="624" y="1632"/>
              <a:ext cx="576" cy="144"/>
            </a:xfrm>
            <a:prstGeom prst="rect">
              <a:avLst/>
            </a:prstGeom>
            <a:solidFill>
              <a:schemeClr val="hlink"/>
            </a:solidFill>
            <a:ln w="9525">
              <a:solidFill>
                <a:schemeClr val="tx1"/>
              </a:solidFill>
              <a:miter lim="800000"/>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50" name="Rectangle 27"/>
            <p:cNvSpPr>
              <a:spLocks noChangeArrowheads="1"/>
            </p:cNvSpPr>
            <p:nvPr/>
          </p:nvSpPr>
          <p:spPr bwMode="auto">
            <a:xfrm>
              <a:off x="384" y="1776"/>
              <a:ext cx="3072" cy="144"/>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pPr eaLnBrk="0" fontAlgn="base" hangingPunct="0">
                <a:spcBef>
                  <a:spcPct val="0"/>
                </a:spcBef>
                <a:spcAft>
                  <a:spcPct val="0"/>
                </a:spcAft>
              </a:pPr>
              <a:endParaRPr lang="en-US" sz="2400">
                <a:solidFill>
                  <a:srgbClr val="000066"/>
                </a:solidFill>
              </a:endParaRPr>
            </a:p>
          </p:txBody>
        </p:sp>
      </p:grpSp>
      <p:sp>
        <p:nvSpPr>
          <p:cNvPr id="22" name="Line 28"/>
          <p:cNvSpPr>
            <a:spLocks noChangeShapeType="1"/>
          </p:cNvSpPr>
          <p:nvPr/>
        </p:nvSpPr>
        <p:spPr bwMode="auto">
          <a:xfrm>
            <a:off x="4153933" y="4988952"/>
            <a:ext cx="806133" cy="470244"/>
          </a:xfrm>
          <a:prstGeom prst="line">
            <a:avLst/>
          </a:prstGeom>
          <a:noFill/>
          <a:ln w="28575">
            <a:solidFill>
              <a:srgbClr val="FF0066"/>
            </a:solidFill>
            <a:round/>
            <a:headEnd type="triangle" w="med" len="med"/>
            <a:tailEn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23" name="Line 29"/>
          <p:cNvSpPr>
            <a:spLocks noChangeShapeType="1"/>
          </p:cNvSpPr>
          <p:nvPr/>
        </p:nvSpPr>
        <p:spPr bwMode="auto">
          <a:xfrm flipH="1">
            <a:off x="4960065" y="4585886"/>
            <a:ext cx="335889" cy="873310"/>
          </a:xfrm>
          <a:prstGeom prst="line">
            <a:avLst/>
          </a:prstGeom>
          <a:noFill/>
          <a:ln w="28575">
            <a:solidFill>
              <a:srgbClr val="FF0066"/>
            </a:solidFill>
            <a:round/>
            <a:headEnd type="triangle" w="med" len="med"/>
            <a:tailEn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24" name="Line 30"/>
          <p:cNvSpPr>
            <a:spLocks noChangeShapeType="1"/>
          </p:cNvSpPr>
          <p:nvPr/>
        </p:nvSpPr>
        <p:spPr bwMode="auto">
          <a:xfrm flipH="1">
            <a:off x="2895600" y="5056132"/>
            <a:ext cx="586555" cy="658869"/>
          </a:xfrm>
          <a:prstGeom prst="line">
            <a:avLst/>
          </a:prstGeom>
          <a:noFill/>
          <a:ln w="28575">
            <a:solidFill>
              <a:srgbClr val="FF0066"/>
            </a:solidFill>
            <a:round/>
            <a:headEnd type="triangle" w="med" len="med"/>
            <a:tailEn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25" name="Line 31"/>
          <p:cNvSpPr>
            <a:spLocks noChangeShapeType="1"/>
          </p:cNvSpPr>
          <p:nvPr/>
        </p:nvSpPr>
        <p:spPr bwMode="auto">
          <a:xfrm>
            <a:off x="3549333" y="3309510"/>
            <a:ext cx="1410732" cy="134355"/>
          </a:xfrm>
          <a:prstGeom prst="line">
            <a:avLst/>
          </a:prstGeom>
          <a:noFill/>
          <a:ln w="28575">
            <a:solidFill>
              <a:srgbClr val="FF0066"/>
            </a:solidFill>
            <a:round/>
            <a:headEnd type="triangle" w="med" len="med"/>
            <a:tailEn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26" name="Line 32"/>
          <p:cNvSpPr>
            <a:spLocks noChangeShapeType="1"/>
          </p:cNvSpPr>
          <p:nvPr/>
        </p:nvSpPr>
        <p:spPr bwMode="auto">
          <a:xfrm flipH="1">
            <a:off x="2895600" y="5056132"/>
            <a:ext cx="116311" cy="658869"/>
          </a:xfrm>
          <a:prstGeom prst="line">
            <a:avLst/>
          </a:prstGeom>
          <a:noFill/>
          <a:ln w="28575">
            <a:solidFill>
              <a:srgbClr val="FF0066"/>
            </a:solidFill>
            <a:round/>
            <a:headEnd type="triangle" w="med" len="med"/>
            <a:tailEn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27" name="Line 33"/>
          <p:cNvSpPr>
            <a:spLocks noChangeShapeType="1"/>
          </p:cNvSpPr>
          <p:nvPr/>
        </p:nvSpPr>
        <p:spPr bwMode="auto">
          <a:xfrm>
            <a:off x="4960064" y="3443865"/>
            <a:ext cx="1948154" cy="738955"/>
          </a:xfrm>
          <a:prstGeom prst="line">
            <a:avLst/>
          </a:prstGeom>
          <a:noFill/>
          <a:ln w="28575">
            <a:solidFill>
              <a:srgbClr val="FF0066"/>
            </a:solidFill>
            <a:round/>
            <a:headEnd/>
            <a:tailEnd type="triangle" w="med" len="me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28" name="Line 34"/>
          <p:cNvSpPr>
            <a:spLocks noChangeShapeType="1"/>
          </p:cNvSpPr>
          <p:nvPr/>
        </p:nvSpPr>
        <p:spPr bwMode="auto">
          <a:xfrm flipV="1">
            <a:off x="3885221" y="2369021"/>
            <a:ext cx="2418398" cy="537422"/>
          </a:xfrm>
          <a:prstGeom prst="line">
            <a:avLst/>
          </a:prstGeom>
          <a:noFill/>
          <a:ln w="28575">
            <a:solidFill>
              <a:srgbClr val="FF0066"/>
            </a:solidFill>
            <a:round/>
            <a:headEnd type="triangle" w="med" len="med"/>
            <a:tailEn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29" name="Line 35"/>
          <p:cNvSpPr>
            <a:spLocks noChangeShapeType="1"/>
          </p:cNvSpPr>
          <p:nvPr/>
        </p:nvSpPr>
        <p:spPr bwMode="auto">
          <a:xfrm>
            <a:off x="6324600" y="2362201"/>
            <a:ext cx="2330238" cy="1954975"/>
          </a:xfrm>
          <a:prstGeom prst="line">
            <a:avLst/>
          </a:prstGeom>
          <a:noFill/>
          <a:ln w="28575">
            <a:solidFill>
              <a:srgbClr val="FF0066"/>
            </a:solidFill>
            <a:round/>
            <a:headEnd/>
            <a:tailEnd type="triangle" w="med" len="me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30" name="Line 36"/>
          <p:cNvSpPr>
            <a:spLocks noChangeShapeType="1"/>
          </p:cNvSpPr>
          <p:nvPr/>
        </p:nvSpPr>
        <p:spPr bwMode="auto">
          <a:xfrm>
            <a:off x="7042574" y="4384352"/>
            <a:ext cx="335889" cy="873310"/>
          </a:xfrm>
          <a:prstGeom prst="line">
            <a:avLst/>
          </a:prstGeom>
          <a:noFill/>
          <a:ln w="28575">
            <a:solidFill>
              <a:srgbClr val="FF0066"/>
            </a:solidFill>
            <a:round/>
            <a:headEnd type="triangle" w="med" len="med"/>
            <a:tailEnd/>
          </a:ln>
        </p:spPr>
        <p:txBody>
          <a:bodyPr>
            <a:prstTxWarp prst="textNoShape">
              <a:avLst/>
            </a:prstTxWarp>
          </a:bodyPr>
          <a:lstStyle/>
          <a:p>
            <a:pPr eaLnBrk="0" fontAlgn="base" hangingPunct="0">
              <a:spcBef>
                <a:spcPct val="0"/>
              </a:spcBef>
              <a:spcAft>
                <a:spcPct val="0"/>
              </a:spcAft>
            </a:pPr>
            <a:endParaRPr lang="en-US" sz="2400">
              <a:solidFill>
                <a:srgbClr val="000066"/>
              </a:solidFill>
            </a:endParaRPr>
          </a:p>
        </p:txBody>
      </p:sp>
      <p:sp>
        <p:nvSpPr>
          <p:cNvPr id="31" name="Text Box 37"/>
          <p:cNvSpPr txBox="1">
            <a:spLocks noChangeArrowheads="1"/>
          </p:cNvSpPr>
          <p:nvPr/>
        </p:nvSpPr>
        <p:spPr bwMode="auto">
          <a:xfrm>
            <a:off x="3886200" y="5562600"/>
            <a:ext cx="2438400" cy="707886"/>
          </a:xfrm>
          <a:prstGeom prst="rect">
            <a:avLst/>
          </a:prstGeom>
          <a:noFill/>
          <a:ln w="9525">
            <a:noFill/>
            <a:miter lim="800000"/>
            <a:headEnd/>
            <a:tailEnd/>
          </a:ln>
        </p:spPr>
        <p:txBody>
          <a:bodyPr wrap="square">
            <a:prstTxWarp prst="textNoShape">
              <a:avLst/>
            </a:prstTxWarp>
            <a:spAutoFit/>
          </a:bodyPr>
          <a:lstStyle/>
          <a:p>
            <a:pPr eaLnBrk="0" fontAlgn="base" hangingPunct="0">
              <a:spcBef>
                <a:spcPct val="0"/>
              </a:spcBef>
              <a:spcAft>
                <a:spcPct val="0"/>
              </a:spcAft>
            </a:pPr>
            <a:r>
              <a:rPr lang="en-GB" sz="2000" dirty="0">
                <a:solidFill>
                  <a:srgbClr val="000066"/>
                </a:solidFill>
              </a:rPr>
              <a:t>substrate </a:t>
            </a:r>
          </a:p>
          <a:p>
            <a:pPr eaLnBrk="0" fontAlgn="base" hangingPunct="0">
              <a:spcBef>
                <a:spcPct val="0"/>
              </a:spcBef>
              <a:spcAft>
                <a:spcPct val="0"/>
              </a:spcAft>
            </a:pPr>
            <a:r>
              <a:rPr lang="en-GB" sz="2000" dirty="0">
                <a:solidFill>
                  <a:srgbClr val="000066"/>
                </a:solidFill>
              </a:rPr>
              <a:t>(ceramic or plastic)</a:t>
            </a:r>
          </a:p>
        </p:txBody>
      </p:sp>
      <p:sp>
        <p:nvSpPr>
          <p:cNvPr id="32" name="Text Box 38"/>
          <p:cNvSpPr txBox="1">
            <a:spLocks noChangeArrowheads="1"/>
          </p:cNvSpPr>
          <p:nvPr/>
        </p:nvSpPr>
        <p:spPr bwMode="auto">
          <a:xfrm>
            <a:off x="2057400" y="5657930"/>
            <a:ext cx="1447800" cy="707886"/>
          </a:xfrm>
          <a:prstGeom prst="rect">
            <a:avLst/>
          </a:prstGeom>
          <a:noFill/>
          <a:ln w="9525">
            <a:noFill/>
            <a:miter lim="800000"/>
            <a:headEnd/>
            <a:tailEnd/>
          </a:ln>
        </p:spPr>
        <p:txBody>
          <a:bodyPr wrap="square">
            <a:prstTxWarp prst="textNoShape">
              <a:avLst/>
            </a:prstTxWarp>
            <a:spAutoFit/>
          </a:bodyPr>
          <a:lstStyle/>
          <a:p>
            <a:pPr eaLnBrk="0" fontAlgn="base" hangingPunct="0">
              <a:spcBef>
                <a:spcPct val="0"/>
              </a:spcBef>
              <a:spcAft>
                <a:spcPct val="0"/>
              </a:spcAft>
            </a:pPr>
            <a:r>
              <a:rPr lang="en-GB" sz="2000" dirty="0">
                <a:solidFill>
                  <a:srgbClr val="000066"/>
                </a:solidFill>
              </a:rPr>
              <a:t>conducting </a:t>
            </a:r>
          </a:p>
          <a:p>
            <a:pPr eaLnBrk="0" fontAlgn="base" hangingPunct="0">
              <a:spcBef>
                <a:spcPct val="0"/>
              </a:spcBef>
              <a:spcAft>
                <a:spcPct val="0"/>
              </a:spcAft>
            </a:pPr>
            <a:r>
              <a:rPr lang="en-GB" sz="2000" dirty="0">
                <a:solidFill>
                  <a:srgbClr val="000066"/>
                </a:solidFill>
              </a:rPr>
              <a:t>tracks</a:t>
            </a:r>
          </a:p>
        </p:txBody>
      </p:sp>
      <p:sp>
        <p:nvSpPr>
          <p:cNvPr id="33" name="Text Box 39"/>
          <p:cNvSpPr txBox="1">
            <a:spLocks noChangeArrowheads="1"/>
          </p:cNvSpPr>
          <p:nvPr/>
        </p:nvSpPr>
        <p:spPr bwMode="auto">
          <a:xfrm>
            <a:off x="6975396" y="5120508"/>
            <a:ext cx="2168604" cy="400110"/>
          </a:xfrm>
          <a:prstGeom prst="rect">
            <a:avLst/>
          </a:prstGeom>
          <a:noFill/>
          <a:ln w="9525">
            <a:noFill/>
            <a:miter lim="800000"/>
            <a:headEnd/>
            <a:tailEnd/>
          </a:ln>
        </p:spPr>
        <p:txBody>
          <a:bodyPr wrap="square">
            <a:prstTxWarp prst="textNoShape">
              <a:avLst/>
            </a:prstTxWarp>
            <a:spAutoFit/>
          </a:bodyPr>
          <a:lstStyle/>
          <a:p>
            <a:pPr eaLnBrk="0" fontAlgn="base" hangingPunct="0">
              <a:spcBef>
                <a:spcPct val="0"/>
              </a:spcBef>
              <a:spcAft>
                <a:spcPct val="0"/>
              </a:spcAft>
            </a:pPr>
            <a:r>
              <a:rPr lang="en-GB" sz="2000" dirty="0">
                <a:solidFill>
                  <a:srgbClr val="000066"/>
                </a:solidFill>
              </a:rPr>
              <a:t>carbon electrode</a:t>
            </a:r>
          </a:p>
        </p:txBody>
      </p:sp>
      <p:sp>
        <p:nvSpPr>
          <p:cNvPr id="34" name="Text Box 40"/>
          <p:cNvSpPr txBox="1">
            <a:spLocks noChangeArrowheads="1"/>
          </p:cNvSpPr>
          <p:nvPr/>
        </p:nvSpPr>
        <p:spPr bwMode="auto">
          <a:xfrm>
            <a:off x="4572000" y="2819400"/>
            <a:ext cx="2395246" cy="707886"/>
          </a:xfrm>
          <a:prstGeom prst="rect">
            <a:avLst/>
          </a:prstGeom>
          <a:noFill/>
          <a:ln w="9525">
            <a:noFill/>
            <a:miter lim="800000"/>
            <a:headEnd/>
            <a:tailEnd/>
          </a:ln>
        </p:spPr>
        <p:txBody>
          <a:bodyPr wrap="square">
            <a:prstTxWarp prst="textNoShape">
              <a:avLst/>
            </a:prstTxWarp>
            <a:spAutoFit/>
          </a:bodyPr>
          <a:lstStyle/>
          <a:p>
            <a:pPr eaLnBrk="0" fontAlgn="base" hangingPunct="0">
              <a:spcBef>
                <a:spcPct val="0"/>
              </a:spcBef>
              <a:spcAft>
                <a:spcPct val="0"/>
              </a:spcAft>
            </a:pPr>
            <a:r>
              <a:rPr lang="en-GB" sz="2000" dirty="0">
                <a:solidFill>
                  <a:srgbClr val="000066"/>
                </a:solidFill>
              </a:rPr>
              <a:t>glucose </a:t>
            </a:r>
            <a:r>
              <a:rPr lang="en-GB" sz="2000" dirty="0" err="1">
                <a:solidFill>
                  <a:srgbClr val="000066"/>
                </a:solidFill>
              </a:rPr>
              <a:t>oxidase</a:t>
            </a:r>
            <a:endParaRPr lang="en-GB" sz="2000" dirty="0">
              <a:solidFill>
                <a:srgbClr val="000066"/>
              </a:solidFill>
            </a:endParaRPr>
          </a:p>
          <a:p>
            <a:pPr eaLnBrk="0" fontAlgn="base" hangingPunct="0">
              <a:spcBef>
                <a:spcPct val="0"/>
              </a:spcBef>
              <a:spcAft>
                <a:spcPct val="0"/>
              </a:spcAft>
            </a:pPr>
            <a:r>
              <a:rPr lang="en-GB" sz="2000" dirty="0">
                <a:solidFill>
                  <a:srgbClr val="000066"/>
                </a:solidFill>
              </a:rPr>
              <a:t> + mediator</a:t>
            </a:r>
          </a:p>
        </p:txBody>
      </p:sp>
      <p:sp>
        <p:nvSpPr>
          <p:cNvPr id="35" name="Text Box 41"/>
          <p:cNvSpPr txBox="1">
            <a:spLocks noChangeArrowheads="1"/>
          </p:cNvSpPr>
          <p:nvPr/>
        </p:nvSpPr>
        <p:spPr bwMode="auto">
          <a:xfrm>
            <a:off x="5181600" y="1905000"/>
            <a:ext cx="3682604" cy="400110"/>
          </a:xfrm>
          <a:prstGeom prst="rect">
            <a:avLst/>
          </a:prstGeom>
          <a:noFill/>
          <a:ln w="9525">
            <a:noFill/>
            <a:miter lim="800000"/>
            <a:headEnd/>
            <a:tailEnd/>
          </a:ln>
        </p:spPr>
        <p:txBody>
          <a:bodyPr wrap="square">
            <a:prstTxWarp prst="textNoShape">
              <a:avLst/>
            </a:prstTxWarp>
            <a:spAutoFit/>
          </a:bodyPr>
          <a:lstStyle/>
          <a:p>
            <a:pPr eaLnBrk="0" fontAlgn="base" hangingPunct="0">
              <a:spcBef>
                <a:spcPct val="0"/>
              </a:spcBef>
              <a:spcAft>
                <a:spcPct val="0"/>
              </a:spcAft>
            </a:pPr>
            <a:r>
              <a:rPr lang="en-GB" sz="2000" dirty="0">
                <a:solidFill>
                  <a:srgbClr val="000066"/>
                </a:solidFill>
              </a:rPr>
              <a:t>silver reference electrode</a:t>
            </a:r>
          </a:p>
        </p:txBody>
      </p:sp>
    </p:spTree>
    <p:extLst>
      <p:ext uri="{BB962C8B-B14F-4D97-AF65-F5344CB8AC3E}">
        <p14:creationId xmlns:p14="http://schemas.microsoft.com/office/powerpoint/2010/main" val="1186160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5581" t="20637" r="34327" b="1288"/>
          <a:stretch/>
        </p:blipFill>
        <p:spPr>
          <a:xfrm>
            <a:off x="3942081" y="284480"/>
            <a:ext cx="4124960" cy="6429363"/>
          </a:xfrm>
          <a:prstGeom prst="rect">
            <a:avLst/>
          </a:prstGeom>
        </p:spPr>
      </p:pic>
    </p:spTree>
    <p:extLst>
      <p:ext uri="{BB962C8B-B14F-4D97-AF65-F5344CB8AC3E}">
        <p14:creationId xmlns:p14="http://schemas.microsoft.com/office/powerpoint/2010/main" val="671249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2648748"/>
            <a:ext cx="12192000" cy="830997"/>
          </a:xfrm>
          <a:prstGeom prst="rect">
            <a:avLst/>
          </a:prstGeom>
          <a:noFill/>
        </p:spPr>
        <p:txBody>
          <a:bodyPr wrap="square" rtlCol="0">
            <a:spAutoFit/>
          </a:bodyPr>
          <a:lstStyle/>
          <a:p>
            <a:pPr algn="ctr"/>
            <a:r>
              <a:rPr lang="en-US" sz="4800" dirty="0"/>
              <a:t>Questions?</a:t>
            </a:r>
          </a:p>
        </p:txBody>
      </p:sp>
    </p:spTree>
    <p:extLst>
      <p:ext uri="{BB962C8B-B14F-4D97-AF65-F5344CB8AC3E}">
        <p14:creationId xmlns:p14="http://schemas.microsoft.com/office/powerpoint/2010/main" val="18393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What is an antibody?</a:t>
            </a:r>
          </a:p>
        </p:txBody>
      </p:sp>
      <p:sp>
        <p:nvSpPr>
          <p:cNvPr id="5" name="TextBox 4"/>
          <p:cNvSpPr txBox="1"/>
          <p:nvPr/>
        </p:nvSpPr>
        <p:spPr>
          <a:xfrm>
            <a:off x="226277" y="1793469"/>
            <a:ext cx="11804835" cy="584775"/>
          </a:xfrm>
          <a:prstGeom prst="rect">
            <a:avLst/>
          </a:prstGeom>
          <a:noFill/>
        </p:spPr>
        <p:txBody>
          <a:bodyPr wrap="none" rtlCol="0">
            <a:spAutoFit/>
          </a:bodyPr>
          <a:lstStyle/>
          <a:p>
            <a:r>
              <a:rPr lang="en-US" sz="3200" dirty="0"/>
              <a:t>Y-shaped protein used by the immune system to </a:t>
            </a:r>
            <a:r>
              <a:rPr lang="en-US" sz="3200"/>
              <a:t>neutralize pathogens</a:t>
            </a:r>
            <a:endParaRPr lang="en-US" sz="3200" dirty="0"/>
          </a:p>
        </p:txBody>
      </p:sp>
      <p:pic>
        <p:nvPicPr>
          <p:cNvPr id="6" name="Picture 6" descr="hat is COVID-19? (Coronavirus Update) - YouTube"/>
          <p:cNvPicPr>
            <a:picLocks noChangeAspect="1" noChangeArrowheads="1"/>
          </p:cNvPicPr>
          <p:nvPr/>
        </p:nvPicPr>
        <p:blipFill rotWithShape="1">
          <a:blip r:embed="rId2">
            <a:extLst>
              <a:ext uri="{28A0092B-C50C-407E-A947-70E740481C1C}">
                <a14:useLocalDpi xmlns:a14="http://schemas.microsoft.com/office/drawing/2010/main" val="0"/>
              </a:ext>
            </a:extLst>
          </a:blip>
          <a:srcRect l="42343" t="20779" r="7079" b="16018"/>
          <a:stretch/>
        </p:blipFill>
        <p:spPr bwMode="auto">
          <a:xfrm>
            <a:off x="3687288" y="3333111"/>
            <a:ext cx="4444341" cy="31239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10800000">
            <a:off x="5505353" y="2668463"/>
            <a:ext cx="596638" cy="1107996"/>
          </a:xfrm>
          <a:prstGeom prst="rect">
            <a:avLst/>
          </a:prstGeom>
          <a:noFill/>
        </p:spPr>
        <p:txBody>
          <a:bodyPr wrap="none" rtlCol="0">
            <a:spAutoFit/>
          </a:bodyPr>
          <a:lstStyle/>
          <a:p>
            <a:r>
              <a:rPr lang="en-US" sz="6600" dirty="0">
                <a:solidFill>
                  <a:srgbClr val="7030A0"/>
                </a:solidFill>
              </a:rPr>
              <a:t>Y</a:t>
            </a:r>
          </a:p>
        </p:txBody>
      </p:sp>
      <p:sp>
        <p:nvSpPr>
          <p:cNvPr id="10" name="TextBox 9"/>
          <p:cNvSpPr txBox="1"/>
          <p:nvPr/>
        </p:nvSpPr>
        <p:spPr>
          <a:xfrm rot="10800000">
            <a:off x="5053596" y="2610535"/>
            <a:ext cx="596638" cy="1107996"/>
          </a:xfrm>
          <a:prstGeom prst="rect">
            <a:avLst/>
          </a:prstGeom>
          <a:noFill/>
        </p:spPr>
        <p:txBody>
          <a:bodyPr wrap="none" rtlCol="0">
            <a:spAutoFit/>
          </a:bodyPr>
          <a:lstStyle/>
          <a:p>
            <a:r>
              <a:rPr lang="en-US" sz="6600" dirty="0">
                <a:solidFill>
                  <a:srgbClr val="7030A0"/>
                </a:solidFill>
              </a:rPr>
              <a:t>Y</a:t>
            </a:r>
          </a:p>
        </p:txBody>
      </p:sp>
      <p:sp>
        <p:nvSpPr>
          <p:cNvPr id="11" name="TextBox 10"/>
          <p:cNvSpPr txBox="1"/>
          <p:nvPr/>
        </p:nvSpPr>
        <p:spPr>
          <a:xfrm rot="10800000">
            <a:off x="4314879" y="2610536"/>
            <a:ext cx="596638" cy="1107996"/>
          </a:xfrm>
          <a:prstGeom prst="rect">
            <a:avLst/>
          </a:prstGeom>
          <a:noFill/>
        </p:spPr>
        <p:txBody>
          <a:bodyPr wrap="none" rtlCol="0">
            <a:spAutoFit/>
          </a:bodyPr>
          <a:lstStyle/>
          <a:p>
            <a:r>
              <a:rPr lang="en-US" sz="6600" dirty="0">
                <a:solidFill>
                  <a:srgbClr val="7030A0"/>
                </a:solidFill>
              </a:rPr>
              <a:t>Y</a:t>
            </a:r>
          </a:p>
        </p:txBody>
      </p:sp>
      <p:sp>
        <p:nvSpPr>
          <p:cNvPr id="12" name="TextBox 11"/>
          <p:cNvSpPr txBox="1"/>
          <p:nvPr/>
        </p:nvSpPr>
        <p:spPr>
          <a:xfrm rot="9035408">
            <a:off x="3803322" y="2909741"/>
            <a:ext cx="596638" cy="1107996"/>
          </a:xfrm>
          <a:prstGeom prst="rect">
            <a:avLst/>
          </a:prstGeom>
          <a:noFill/>
        </p:spPr>
        <p:txBody>
          <a:bodyPr wrap="none" rtlCol="0">
            <a:spAutoFit/>
          </a:bodyPr>
          <a:lstStyle/>
          <a:p>
            <a:r>
              <a:rPr lang="en-US" sz="6600" dirty="0">
                <a:solidFill>
                  <a:srgbClr val="7030A0"/>
                </a:solidFill>
              </a:rPr>
              <a:t>Y</a:t>
            </a:r>
          </a:p>
        </p:txBody>
      </p:sp>
      <p:sp>
        <p:nvSpPr>
          <p:cNvPr id="13" name="TextBox 12"/>
          <p:cNvSpPr txBox="1"/>
          <p:nvPr/>
        </p:nvSpPr>
        <p:spPr>
          <a:xfrm rot="5925635">
            <a:off x="3388968" y="3538836"/>
            <a:ext cx="596638" cy="1107996"/>
          </a:xfrm>
          <a:prstGeom prst="rect">
            <a:avLst/>
          </a:prstGeom>
          <a:noFill/>
        </p:spPr>
        <p:txBody>
          <a:bodyPr wrap="none" rtlCol="0">
            <a:spAutoFit/>
          </a:bodyPr>
          <a:lstStyle/>
          <a:p>
            <a:r>
              <a:rPr lang="en-US" sz="6600" dirty="0">
                <a:solidFill>
                  <a:srgbClr val="7030A0"/>
                </a:solidFill>
              </a:rPr>
              <a:t>Y</a:t>
            </a:r>
          </a:p>
        </p:txBody>
      </p:sp>
      <p:sp>
        <p:nvSpPr>
          <p:cNvPr id="14" name="TextBox 13"/>
          <p:cNvSpPr txBox="1"/>
          <p:nvPr/>
        </p:nvSpPr>
        <p:spPr>
          <a:xfrm rot="5925635">
            <a:off x="3271403" y="4341074"/>
            <a:ext cx="596638" cy="1107996"/>
          </a:xfrm>
          <a:prstGeom prst="rect">
            <a:avLst/>
          </a:prstGeom>
          <a:noFill/>
        </p:spPr>
        <p:txBody>
          <a:bodyPr wrap="none" rtlCol="0">
            <a:spAutoFit/>
          </a:bodyPr>
          <a:lstStyle/>
          <a:p>
            <a:r>
              <a:rPr lang="en-US" sz="6600" dirty="0">
                <a:solidFill>
                  <a:srgbClr val="7030A0"/>
                </a:solidFill>
              </a:rPr>
              <a:t>Y</a:t>
            </a:r>
          </a:p>
        </p:txBody>
      </p:sp>
      <p:sp>
        <p:nvSpPr>
          <p:cNvPr id="15" name="TextBox 14"/>
          <p:cNvSpPr txBox="1"/>
          <p:nvPr/>
        </p:nvSpPr>
        <p:spPr>
          <a:xfrm rot="3799532">
            <a:off x="3685921" y="5253602"/>
            <a:ext cx="596638" cy="1107996"/>
          </a:xfrm>
          <a:prstGeom prst="rect">
            <a:avLst/>
          </a:prstGeom>
          <a:noFill/>
        </p:spPr>
        <p:txBody>
          <a:bodyPr wrap="none" rtlCol="0">
            <a:spAutoFit/>
          </a:bodyPr>
          <a:lstStyle/>
          <a:p>
            <a:r>
              <a:rPr lang="en-US" sz="6600" dirty="0">
                <a:solidFill>
                  <a:srgbClr val="7030A0"/>
                </a:solidFill>
              </a:rPr>
              <a:t>Y</a:t>
            </a:r>
          </a:p>
        </p:txBody>
      </p:sp>
      <p:sp>
        <p:nvSpPr>
          <p:cNvPr id="16" name="TextBox 15"/>
          <p:cNvSpPr txBox="1"/>
          <p:nvPr/>
        </p:nvSpPr>
        <p:spPr>
          <a:xfrm rot="1042807">
            <a:off x="4196704" y="5695359"/>
            <a:ext cx="596638" cy="1107996"/>
          </a:xfrm>
          <a:prstGeom prst="rect">
            <a:avLst/>
          </a:prstGeom>
          <a:noFill/>
        </p:spPr>
        <p:txBody>
          <a:bodyPr wrap="none" rtlCol="0">
            <a:spAutoFit/>
          </a:bodyPr>
          <a:lstStyle/>
          <a:p>
            <a:r>
              <a:rPr lang="en-US" sz="6600" dirty="0">
                <a:solidFill>
                  <a:srgbClr val="7030A0"/>
                </a:solidFill>
              </a:rPr>
              <a:t>Y</a:t>
            </a:r>
          </a:p>
        </p:txBody>
      </p:sp>
      <p:sp>
        <p:nvSpPr>
          <p:cNvPr id="17" name="TextBox 16"/>
          <p:cNvSpPr txBox="1"/>
          <p:nvPr/>
        </p:nvSpPr>
        <p:spPr>
          <a:xfrm>
            <a:off x="5053596" y="5847504"/>
            <a:ext cx="596638" cy="1107996"/>
          </a:xfrm>
          <a:prstGeom prst="rect">
            <a:avLst/>
          </a:prstGeom>
          <a:noFill/>
        </p:spPr>
        <p:txBody>
          <a:bodyPr wrap="none" rtlCol="0">
            <a:spAutoFit/>
          </a:bodyPr>
          <a:lstStyle/>
          <a:p>
            <a:r>
              <a:rPr lang="en-US" sz="6600" dirty="0">
                <a:solidFill>
                  <a:srgbClr val="7030A0"/>
                </a:solidFill>
              </a:rPr>
              <a:t>Y</a:t>
            </a:r>
          </a:p>
        </p:txBody>
      </p:sp>
      <p:sp>
        <p:nvSpPr>
          <p:cNvPr id="18" name="TextBox 17"/>
          <p:cNvSpPr txBox="1"/>
          <p:nvPr/>
        </p:nvSpPr>
        <p:spPr>
          <a:xfrm rot="20252043">
            <a:off x="5617852" y="5678051"/>
            <a:ext cx="596638" cy="1107996"/>
          </a:xfrm>
          <a:prstGeom prst="rect">
            <a:avLst/>
          </a:prstGeom>
          <a:noFill/>
        </p:spPr>
        <p:txBody>
          <a:bodyPr wrap="none" rtlCol="0">
            <a:spAutoFit/>
          </a:bodyPr>
          <a:lstStyle/>
          <a:p>
            <a:r>
              <a:rPr lang="en-US" sz="6600" dirty="0">
                <a:solidFill>
                  <a:srgbClr val="7030A0"/>
                </a:solidFill>
              </a:rPr>
              <a:t>Y</a:t>
            </a:r>
          </a:p>
        </p:txBody>
      </p:sp>
      <p:sp>
        <p:nvSpPr>
          <p:cNvPr id="19" name="TextBox 18"/>
          <p:cNvSpPr txBox="1"/>
          <p:nvPr/>
        </p:nvSpPr>
        <p:spPr>
          <a:xfrm rot="19007413">
            <a:off x="6324086" y="5077542"/>
            <a:ext cx="596638" cy="1107996"/>
          </a:xfrm>
          <a:prstGeom prst="rect">
            <a:avLst/>
          </a:prstGeom>
          <a:noFill/>
        </p:spPr>
        <p:txBody>
          <a:bodyPr wrap="none" rtlCol="0">
            <a:spAutoFit/>
          </a:bodyPr>
          <a:lstStyle/>
          <a:p>
            <a:r>
              <a:rPr lang="en-US" sz="6600" dirty="0">
                <a:solidFill>
                  <a:srgbClr val="7030A0"/>
                </a:solidFill>
              </a:rPr>
              <a:t>Y</a:t>
            </a:r>
          </a:p>
        </p:txBody>
      </p:sp>
      <p:sp>
        <p:nvSpPr>
          <p:cNvPr id="20" name="TextBox 19"/>
          <p:cNvSpPr txBox="1"/>
          <p:nvPr/>
        </p:nvSpPr>
        <p:spPr>
          <a:xfrm rot="16745789">
            <a:off x="6444194" y="4502192"/>
            <a:ext cx="596638" cy="1107996"/>
          </a:xfrm>
          <a:prstGeom prst="rect">
            <a:avLst/>
          </a:prstGeom>
          <a:noFill/>
        </p:spPr>
        <p:txBody>
          <a:bodyPr wrap="none" rtlCol="0">
            <a:spAutoFit/>
          </a:bodyPr>
          <a:lstStyle/>
          <a:p>
            <a:r>
              <a:rPr lang="en-US" sz="6600" dirty="0">
                <a:solidFill>
                  <a:srgbClr val="7030A0"/>
                </a:solidFill>
              </a:rPr>
              <a:t>Y</a:t>
            </a:r>
          </a:p>
        </p:txBody>
      </p:sp>
      <p:sp>
        <p:nvSpPr>
          <p:cNvPr id="21" name="TextBox 20"/>
          <p:cNvSpPr txBox="1"/>
          <p:nvPr/>
        </p:nvSpPr>
        <p:spPr>
          <a:xfrm rot="16200000">
            <a:off x="6484391" y="3642606"/>
            <a:ext cx="596638" cy="1107996"/>
          </a:xfrm>
          <a:prstGeom prst="rect">
            <a:avLst/>
          </a:prstGeom>
          <a:noFill/>
        </p:spPr>
        <p:txBody>
          <a:bodyPr wrap="none" rtlCol="0">
            <a:spAutoFit/>
          </a:bodyPr>
          <a:lstStyle/>
          <a:p>
            <a:r>
              <a:rPr lang="en-US" sz="6600" dirty="0">
                <a:solidFill>
                  <a:srgbClr val="7030A0"/>
                </a:solidFill>
              </a:rPr>
              <a:t>Y</a:t>
            </a:r>
          </a:p>
        </p:txBody>
      </p:sp>
      <p:sp>
        <p:nvSpPr>
          <p:cNvPr id="22" name="TextBox 21"/>
          <p:cNvSpPr txBox="1"/>
          <p:nvPr/>
        </p:nvSpPr>
        <p:spPr>
          <a:xfrm rot="14748097">
            <a:off x="6180651" y="3176257"/>
            <a:ext cx="596638" cy="1107996"/>
          </a:xfrm>
          <a:prstGeom prst="rect">
            <a:avLst/>
          </a:prstGeom>
          <a:noFill/>
        </p:spPr>
        <p:txBody>
          <a:bodyPr wrap="none" rtlCol="0">
            <a:spAutoFit/>
          </a:bodyPr>
          <a:lstStyle/>
          <a:p>
            <a:r>
              <a:rPr lang="en-US" sz="6600" dirty="0">
                <a:solidFill>
                  <a:srgbClr val="7030A0"/>
                </a:solidFill>
              </a:rPr>
              <a:t>Y</a:t>
            </a:r>
          </a:p>
        </p:txBody>
      </p:sp>
      <p:sp>
        <p:nvSpPr>
          <p:cNvPr id="23" name="TextBox 22"/>
          <p:cNvSpPr txBox="1"/>
          <p:nvPr/>
        </p:nvSpPr>
        <p:spPr>
          <a:xfrm>
            <a:off x="228830" y="3787076"/>
            <a:ext cx="2775760" cy="1107996"/>
          </a:xfrm>
          <a:prstGeom prst="rect">
            <a:avLst/>
          </a:prstGeom>
          <a:noFill/>
        </p:spPr>
        <p:txBody>
          <a:bodyPr wrap="none" rtlCol="0">
            <a:spAutoFit/>
          </a:bodyPr>
          <a:lstStyle/>
          <a:p>
            <a:r>
              <a:rPr lang="en-US" sz="6600" dirty="0">
                <a:solidFill>
                  <a:srgbClr val="7030A0"/>
                </a:solidFill>
              </a:rPr>
              <a:t>Y </a:t>
            </a:r>
            <a:r>
              <a:rPr lang="en-US" sz="3600" dirty="0">
                <a:solidFill>
                  <a:srgbClr val="7030A0"/>
                </a:solidFill>
              </a:rPr>
              <a:t>= antibody</a:t>
            </a:r>
          </a:p>
        </p:txBody>
      </p:sp>
    </p:spTree>
    <p:extLst>
      <p:ext uri="{BB962C8B-B14F-4D97-AF65-F5344CB8AC3E}">
        <p14:creationId xmlns:p14="http://schemas.microsoft.com/office/powerpoint/2010/main" val="2071152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How do you detect proteins?</a:t>
            </a:r>
          </a:p>
        </p:txBody>
      </p:sp>
      <p:sp>
        <p:nvSpPr>
          <p:cNvPr id="25" name="TextBox 24"/>
          <p:cNvSpPr txBox="1"/>
          <p:nvPr/>
        </p:nvSpPr>
        <p:spPr>
          <a:xfrm>
            <a:off x="1026378" y="2397626"/>
            <a:ext cx="6770571" cy="1938992"/>
          </a:xfrm>
          <a:prstGeom prst="rect">
            <a:avLst/>
          </a:prstGeom>
          <a:noFill/>
        </p:spPr>
        <p:txBody>
          <a:bodyPr wrap="none" rtlCol="0">
            <a:spAutoFit/>
          </a:bodyPr>
          <a:lstStyle/>
          <a:p>
            <a:pPr marL="571500" indent="-571500">
              <a:buFont typeface="Arial" charset="0"/>
              <a:buChar char="•"/>
            </a:pPr>
            <a:r>
              <a:rPr lang="en-US" sz="4000" dirty="0"/>
              <a:t>The spike protein is a protein</a:t>
            </a:r>
          </a:p>
          <a:p>
            <a:pPr marL="571500" indent="-571500">
              <a:buFont typeface="Arial" charset="0"/>
              <a:buChar char="•"/>
            </a:pPr>
            <a:endParaRPr lang="en-US" sz="4000" dirty="0"/>
          </a:p>
          <a:p>
            <a:pPr marL="571500" indent="-571500">
              <a:buFont typeface="Arial" charset="0"/>
              <a:buChar char="•"/>
            </a:pPr>
            <a:r>
              <a:rPr lang="en-US" sz="4000" dirty="0"/>
              <a:t>Antibodies are protein</a:t>
            </a:r>
          </a:p>
        </p:txBody>
      </p:sp>
    </p:spTree>
    <p:extLst>
      <p:ext uri="{BB962C8B-B14F-4D97-AF65-F5344CB8AC3E}">
        <p14:creationId xmlns:p14="http://schemas.microsoft.com/office/powerpoint/2010/main" val="150602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0024"/>
            <a:ext cx="12192000" cy="830997"/>
          </a:xfrm>
          <a:prstGeom prst="rect">
            <a:avLst/>
          </a:prstGeom>
          <a:noFill/>
        </p:spPr>
        <p:txBody>
          <a:bodyPr wrap="square" rtlCol="0">
            <a:spAutoFit/>
          </a:bodyPr>
          <a:lstStyle/>
          <a:p>
            <a:pPr algn="ctr"/>
            <a:r>
              <a:rPr lang="en-US" sz="4800" dirty="0"/>
              <a:t>How do you detect proteins?</a:t>
            </a:r>
          </a:p>
        </p:txBody>
      </p:sp>
      <p:sp>
        <p:nvSpPr>
          <p:cNvPr id="25" name="TextBox 24"/>
          <p:cNvSpPr txBox="1"/>
          <p:nvPr/>
        </p:nvSpPr>
        <p:spPr>
          <a:xfrm>
            <a:off x="1026378" y="2397626"/>
            <a:ext cx="10036145" cy="1938992"/>
          </a:xfrm>
          <a:prstGeom prst="rect">
            <a:avLst/>
          </a:prstGeom>
          <a:noFill/>
        </p:spPr>
        <p:txBody>
          <a:bodyPr wrap="none" rtlCol="0">
            <a:spAutoFit/>
          </a:bodyPr>
          <a:lstStyle/>
          <a:p>
            <a:pPr marL="571500" indent="-571500">
              <a:buFont typeface="Arial" charset="0"/>
              <a:buChar char="•"/>
            </a:pPr>
            <a:r>
              <a:rPr lang="en-US" sz="4000" dirty="0"/>
              <a:t>ELISA (enzyme-linked immunosorbent assay)</a:t>
            </a:r>
          </a:p>
          <a:p>
            <a:pPr marL="571500" indent="-571500">
              <a:buFont typeface="Arial" charset="0"/>
              <a:buChar char="•"/>
            </a:pPr>
            <a:endParaRPr lang="en-US" sz="4000" dirty="0"/>
          </a:p>
          <a:p>
            <a:pPr marL="571500" indent="-571500">
              <a:buFont typeface="Arial" charset="0"/>
              <a:buChar char="•"/>
            </a:pPr>
            <a:r>
              <a:rPr lang="en-US" sz="4000" dirty="0"/>
              <a:t>Lateral flow assay</a:t>
            </a:r>
          </a:p>
        </p:txBody>
      </p:sp>
    </p:spTree>
    <p:extLst>
      <p:ext uri="{BB962C8B-B14F-4D97-AF65-F5344CB8AC3E}">
        <p14:creationId xmlns:p14="http://schemas.microsoft.com/office/powerpoint/2010/main" val="3869651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6814</TotalTime>
  <Words>2346</Words>
  <Application>Microsoft Macintosh PowerPoint</Application>
  <PresentationFormat>Widescreen</PresentationFormat>
  <Paragraphs>368</Paragraphs>
  <Slides>67</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6" baseType="lpstr">
      <vt:lpstr>Arial</vt:lpstr>
      <vt:lpstr>Arial</vt:lpstr>
      <vt:lpstr>Calibri</vt:lpstr>
      <vt:lpstr>Calibri Light</vt:lpstr>
      <vt:lpstr>Cambria Math</vt:lpstr>
      <vt:lpstr>Helvetica</vt:lpstr>
      <vt:lpstr>NexusSerif</vt:lpstr>
      <vt:lpstr>Office Theme</vt:lpstr>
      <vt:lpstr>CorelDRAW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it work?</vt:lpstr>
      <vt:lpstr>Glucose Oxidase</vt:lpstr>
      <vt:lpstr>Glucose Oxidase (Gox)</vt:lpstr>
      <vt:lpstr>Glucose Oxidase (Gox)</vt:lpstr>
      <vt:lpstr>PowerPoint Presentation</vt:lpstr>
      <vt:lpstr>Glucose sensor – improved version</vt:lpstr>
      <vt:lpstr>Glucose Oxidase (Gox)</vt:lpstr>
      <vt:lpstr>Glucose Oxidase (Gox)</vt:lpstr>
      <vt:lpstr>Glucose sensor – improved version</vt:lpstr>
      <vt:lpstr>Glucose sensor – improved version</vt:lpstr>
      <vt:lpstr>Glucose sensor – typical setup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Paolo Actis</dc:creator>
  <cp:lastModifiedBy>Paolo Actis</cp:lastModifiedBy>
  <cp:revision>55</cp:revision>
  <cp:lastPrinted>2020-04-21T14:46:10Z</cp:lastPrinted>
  <dcterms:created xsi:type="dcterms:W3CDTF">2020-04-14T14:58:30Z</dcterms:created>
  <dcterms:modified xsi:type="dcterms:W3CDTF">2023-02-07T12:10:52Z</dcterms:modified>
</cp:coreProperties>
</file>